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431" r:id="rId5"/>
    <p:sldId id="425" r:id="rId6"/>
    <p:sldId id="423" r:id="rId7"/>
    <p:sldId id="439" r:id="rId8"/>
    <p:sldId id="443" r:id="rId9"/>
    <p:sldId id="444" r:id="rId10"/>
    <p:sldId id="427" r:id="rId11"/>
    <p:sldId id="435" r:id="rId12"/>
    <p:sldId id="433" r:id="rId13"/>
    <p:sldId id="421" r:id="rId14"/>
    <p:sldId id="429" r:id="rId15"/>
    <p:sldId id="438" r:id="rId16"/>
    <p:sldId id="436" r:id="rId17"/>
    <p:sldId id="440" r:id="rId18"/>
    <p:sldId id="441" r:id="rId19"/>
    <p:sldId id="437" r:id="rId20"/>
    <p:sldId id="338" r:id="rId21"/>
    <p:sldId id="426" r:id="rId22"/>
    <p:sldId id="41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7" userDrawn="1">
          <p15:clr>
            <a:srgbClr val="A4A3A4"/>
          </p15:clr>
        </p15:guide>
        <p15:guide id="2" orient="horz" pos="210" userDrawn="1">
          <p15:clr>
            <a:srgbClr val="A4A3A4"/>
          </p15:clr>
        </p15:guide>
        <p15:guide id="3" pos="7680" userDrawn="1">
          <p15:clr>
            <a:srgbClr val="A4A3A4"/>
          </p15:clr>
        </p15:guide>
        <p15:guide id="4" pos="529" userDrawn="1">
          <p15:clr>
            <a:srgbClr val="A4A3A4"/>
          </p15:clr>
        </p15:guide>
        <p15:guide id="5" pos="7423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4C58"/>
    <a:srgbClr val="FFED9F"/>
    <a:srgbClr val="00B050"/>
    <a:srgbClr val="0070C0"/>
    <a:srgbClr val="FF3300"/>
    <a:srgbClr val="FF0000"/>
    <a:srgbClr val="4472C4"/>
    <a:srgbClr val="FFFF00"/>
    <a:srgbClr val="425D6C"/>
    <a:srgbClr val="E7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0352E3-D58A-430E-983A-2B45D566E185}" v="456" dt="2023-12-28T16:42:21.5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77673" autoAdjust="0"/>
  </p:normalViewPr>
  <p:slideViewPr>
    <p:cSldViewPr snapToGrid="0">
      <p:cViewPr varScale="1">
        <p:scale>
          <a:sx n="61" d="100"/>
          <a:sy n="61" d="100"/>
        </p:scale>
        <p:origin x="1445" y="58"/>
      </p:cViewPr>
      <p:guideLst>
        <p:guide orient="horz" pos="4247"/>
        <p:guide orient="horz" pos="210"/>
        <p:guide pos="7680"/>
        <p:guide pos="529"/>
        <p:guide pos="7423"/>
        <p:guide orient="horz" pos="2160"/>
      </p:guideLst>
    </p:cSldViewPr>
  </p:slideViewPr>
  <p:outlineViewPr>
    <p:cViewPr>
      <p:scale>
        <a:sx n="33" d="100"/>
        <a:sy n="33" d="100"/>
      </p:scale>
      <p:origin x="0" y="-1517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C202C-1D86-42F1-B653-9EA5AC7442BD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062C8-7866-4ADC-B8B9-86EE6A2E6D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076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74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6600" dirty="0"/>
              <a:t>To </a:t>
            </a:r>
            <a:r>
              <a:rPr lang="it-IT" sz="6600" dirty="0" err="1"/>
              <a:t>effectively</a:t>
            </a:r>
            <a:r>
              <a:rPr lang="it-IT" sz="6600" dirty="0"/>
              <a:t> </a:t>
            </a:r>
            <a:r>
              <a:rPr lang="it-IT" sz="6600" dirty="0" err="1"/>
              <a:t>learn</a:t>
            </a:r>
            <a:r>
              <a:rPr lang="it-IT" sz="6600" dirty="0"/>
              <a:t> the image </a:t>
            </a:r>
            <a:r>
              <a:rPr lang="it-IT" sz="6600" dirty="0" err="1"/>
              <a:t>distortion</a:t>
            </a:r>
            <a:r>
              <a:rPr lang="it-IT" sz="6600" dirty="0"/>
              <a:t> </a:t>
            </a:r>
            <a:r>
              <a:rPr lang="it-IT" sz="6600" dirty="0" err="1"/>
              <a:t>manifold</a:t>
            </a:r>
            <a:r>
              <a:rPr lang="it-IT" sz="6600" dirty="0"/>
              <a:t> </a:t>
            </a:r>
            <a:r>
              <a:rPr lang="it-IT" sz="6600" dirty="0" err="1"/>
              <a:t>we</a:t>
            </a:r>
            <a:r>
              <a:rPr lang="it-IT" sz="6600" dirty="0"/>
              <a:t> </a:t>
            </a:r>
            <a:r>
              <a:rPr lang="it-IT" sz="6600" dirty="0" err="1"/>
              <a:t>need</a:t>
            </a:r>
            <a:r>
              <a:rPr lang="it-IT" sz="6600" dirty="0"/>
              <a:t> to </a:t>
            </a:r>
            <a:r>
              <a:rPr lang="it-IT" sz="6600" dirty="0" err="1"/>
              <a:t>expose</a:t>
            </a:r>
            <a:r>
              <a:rPr lang="it-IT" sz="6600" dirty="0"/>
              <a:t> </a:t>
            </a:r>
            <a:r>
              <a:rPr lang="it-IT" sz="6600" dirty="0" err="1"/>
              <a:t>our</a:t>
            </a:r>
            <a:r>
              <a:rPr lang="it-IT" sz="6600" dirty="0"/>
              <a:t> model to a wide </a:t>
            </a:r>
            <a:r>
              <a:rPr lang="it-IT" sz="6600" dirty="0" err="1"/>
              <a:t>variety</a:t>
            </a:r>
            <a:r>
              <a:rPr lang="it-IT" sz="6600" dirty="0"/>
              <a:t> of </a:t>
            </a:r>
            <a:r>
              <a:rPr lang="it-IT" sz="6600" dirty="0" err="1"/>
              <a:t>different</a:t>
            </a:r>
            <a:r>
              <a:rPr lang="it-IT" sz="6600" dirty="0"/>
              <a:t> </a:t>
            </a:r>
            <a:r>
              <a:rPr lang="it-IT" sz="6600" dirty="0" err="1"/>
              <a:t>degradation</a:t>
            </a:r>
            <a:r>
              <a:rPr lang="it-IT" sz="6600" dirty="0"/>
              <a:t> patterns. For </a:t>
            </a:r>
            <a:r>
              <a:rPr lang="it-IT" sz="6600" dirty="0" err="1"/>
              <a:t>this</a:t>
            </a:r>
            <a:r>
              <a:rPr lang="it-IT" sz="6600" dirty="0"/>
              <a:t> </a:t>
            </a:r>
            <a:r>
              <a:rPr lang="it-IT" sz="6600" dirty="0" err="1"/>
              <a:t>reason</a:t>
            </a:r>
            <a:r>
              <a:rPr lang="it-IT" sz="6600" dirty="0"/>
              <a:t>, </a:t>
            </a:r>
            <a:r>
              <a:rPr lang="it-IT" sz="6600" dirty="0" err="1"/>
              <a:t>we</a:t>
            </a:r>
            <a:r>
              <a:rPr lang="it-IT" sz="6600" dirty="0"/>
              <a:t> introduce an image </a:t>
            </a:r>
            <a:r>
              <a:rPr lang="it-IT" sz="6600" dirty="0" err="1"/>
              <a:t>degradation</a:t>
            </a:r>
            <a:r>
              <a:rPr lang="it-IT" sz="6600" dirty="0"/>
              <a:t> model </a:t>
            </a:r>
            <a:r>
              <a:rPr lang="it-IT" sz="6600" dirty="0" err="1"/>
              <a:t>that</a:t>
            </a:r>
            <a:r>
              <a:rPr lang="it-IT" sz="6600" dirty="0"/>
              <a:t> </a:t>
            </a:r>
            <a:r>
              <a:rPr lang="it-IT" sz="6600" dirty="0" err="1"/>
              <a:t>randomly</a:t>
            </a:r>
            <a:r>
              <a:rPr lang="it-IT" sz="6600" dirty="0"/>
              <a:t> </a:t>
            </a:r>
            <a:r>
              <a:rPr lang="it-IT" sz="6600" dirty="0" err="1"/>
              <a:t>assembles</a:t>
            </a:r>
            <a:r>
              <a:rPr lang="it-IT" sz="6600" dirty="0"/>
              <a:t> </a:t>
            </a:r>
            <a:r>
              <a:rPr lang="it-IT" sz="6600" dirty="0" err="1"/>
              <a:t>ordered</a:t>
            </a:r>
            <a:r>
              <a:rPr lang="it-IT" sz="6600" dirty="0"/>
              <a:t> </a:t>
            </a:r>
            <a:r>
              <a:rPr lang="it-IT" sz="6600" dirty="0" err="1"/>
              <a:t>sequences</a:t>
            </a:r>
            <a:r>
              <a:rPr lang="it-IT" sz="6600" dirty="0"/>
              <a:t> of </a:t>
            </a:r>
            <a:r>
              <a:rPr lang="it-IT" sz="6600" dirty="0" err="1"/>
              <a:t>distortions</a:t>
            </a:r>
            <a:r>
              <a:rPr lang="it-IT" sz="6600" dirty="0"/>
              <a:t>. Given a </a:t>
            </a:r>
            <a:r>
              <a:rPr lang="it-IT" sz="6600" dirty="0" err="1"/>
              <a:t>distortion</a:t>
            </a:r>
            <a:r>
              <a:rPr lang="it-IT" sz="6600" dirty="0"/>
              <a:t>, </a:t>
            </a:r>
            <a:r>
              <a:rPr lang="it-IT" sz="6600" dirty="0" err="1"/>
              <a:t>we</a:t>
            </a:r>
            <a:r>
              <a:rPr lang="it-IT" sz="6600" dirty="0"/>
              <a:t> can </a:t>
            </a:r>
            <a:r>
              <a:rPr lang="it-IT" sz="6600" dirty="0" err="1"/>
              <a:t>apply</a:t>
            </a:r>
            <a:r>
              <a:rPr lang="it-IT" sz="6600" dirty="0"/>
              <a:t> </a:t>
            </a:r>
            <a:r>
              <a:rPr lang="it-IT" sz="6600" dirty="0" err="1"/>
              <a:t>it</a:t>
            </a:r>
            <a:r>
              <a:rPr lang="it-IT" sz="6600" dirty="0"/>
              <a:t> to a pristine image to </a:t>
            </a:r>
            <a:r>
              <a:rPr lang="it-IT" sz="6600" dirty="0" err="1"/>
              <a:t>obtain</a:t>
            </a:r>
            <a:r>
              <a:rPr lang="it-IT" sz="6600" dirty="0"/>
              <a:t> </a:t>
            </a:r>
            <a:r>
              <a:rPr lang="it-IT" sz="6600" dirty="0" err="1"/>
              <a:t>its</a:t>
            </a:r>
            <a:r>
              <a:rPr lang="it-IT" sz="6600" dirty="0"/>
              <a:t> </a:t>
            </a:r>
            <a:r>
              <a:rPr lang="it-IT" sz="6600" dirty="0" err="1"/>
              <a:t>degraded</a:t>
            </a:r>
            <a:r>
              <a:rPr lang="it-IT" sz="6600" dirty="0"/>
              <a:t> </a:t>
            </a:r>
            <a:r>
              <a:rPr lang="it-IT" sz="6600" dirty="0" err="1"/>
              <a:t>version</a:t>
            </a:r>
            <a:r>
              <a:rPr lang="it-IT" sz="6600" dirty="0"/>
              <a:t>. </a:t>
            </a:r>
            <a:r>
              <a:rPr lang="it-IT" sz="6600" dirty="0" err="1"/>
              <a:t>We</a:t>
            </a:r>
            <a:r>
              <a:rPr lang="it-IT" sz="6600" dirty="0"/>
              <a:t> </a:t>
            </a:r>
            <a:r>
              <a:rPr lang="it-IT" sz="6600" dirty="0" err="1"/>
              <a:t>consider</a:t>
            </a:r>
            <a:r>
              <a:rPr lang="it-IT" sz="6600" dirty="0"/>
              <a:t> 24 </a:t>
            </a:r>
            <a:r>
              <a:rPr lang="it-IT" sz="6600" dirty="0" err="1"/>
              <a:t>different</a:t>
            </a:r>
            <a:r>
              <a:rPr lang="it-IT" sz="6600" dirty="0"/>
              <a:t> </a:t>
            </a:r>
            <a:r>
              <a:rPr lang="it-IT" sz="6600" dirty="0" err="1"/>
              <a:t>degradation</a:t>
            </a:r>
            <a:r>
              <a:rPr lang="it-IT" sz="6600" dirty="0"/>
              <a:t> </a:t>
            </a:r>
            <a:r>
              <a:rPr lang="it-IT" sz="6600" dirty="0" err="1"/>
              <a:t>types</a:t>
            </a:r>
            <a:r>
              <a:rPr lang="it-IT" sz="6600" dirty="0"/>
              <a:t> </a:t>
            </a:r>
            <a:r>
              <a:rPr lang="it-IT" sz="6600" dirty="0" err="1"/>
              <a:t>divided</a:t>
            </a:r>
            <a:r>
              <a:rPr lang="it-IT" sz="6600" dirty="0"/>
              <a:t> </a:t>
            </a:r>
            <a:r>
              <a:rPr lang="it-IT" sz="6600" dirty="0" err="1"/>
              <a:t>into</a:t>
            </a:r>
            <a:r>
              <a:rPr lang="it-IT" sz="6600" dirty="0"/>
              <a:t> 7 groups. For </a:t>
            </a:r>
            <a:r>
              <a:rPr lang="it-IT" sz="6600" dirty="0" err="1"/>
              <a:t>each</a:t>
            </a:r>
            <a:r>
              <a:rPr lang="it-IT" sz="6600" dirty="0"/>
              <a:t> </a:t>
            </a:r>
            <a:r>
              <a:rPr lang="it-IT" sz="6600" dirty="0" err="1"/>
              <a:t>composition</a:t>
            </a:r>
            <a:r>
              <a:rPr lang="it-IT" sz="6600" dirty="0"/>
              <a:t>, </a:t>
            </a:r>
            <a:r>
              <a:rPr lang="it-IT" sz="6600" dirty="0" err="1"/>
              <a:t>we</a:t>
            </a:r>
            <a:r>
              <a:rPr lang="it-IT" sz="6600" dirty="0"/>
              <a:t> sample the </a:t>
            </a:r>
            <a:r>
              <a:rPr lang="it-IT" sz="6600" dirty="0" err="1"/>
              <a:t>number</a:t>
            </a:r>
            <a:r>
              <a:rPr lang="it-IT" sz="6600" dirty="0"/>
              <a:t> of </a:t>
            </a:r>
            <a:r>
              <a:rPr lang="it-IT" sz="6600" dirty="0" err="1"/>
              <a:t>total</a:t>
            </a:r>
            <a:r>
              <a:rPr lang="it-IT" sz="6600" dirty="0"/>
              <a:t> </a:t>
            </a:r>
            <a:r>
              <a:rPr lang="it-IT" sz="6600" dirty="0" err="1"/>
              <a:t>distortions</a:t>
            </a:r>
            <a:r>
              <a:rPr lang="it-IT" sz="6600" dirty="0"/>
              <a:t> . </a:t>
            </a:r>
            <a:r>
              <a:rPr lang="it-IT" sz="6600" dirty="0" err="1"/>
              <a:t>Then</a:t>
            </a:r>
            <a:r>
              <a:rPr lang="it-IT" sz="6600" dirty="0"/>
              <a:t>, </a:t>
            </a:r>
            <a:r>
              <a:rPr lang="it-IT" sz="6600" dirty="0" err="1"/>
              <a:t>we</a:t>
            </a:r>
            <a:r>
              <a:rPr lang="it-IT" sz="6600" dirty="0"/>
              <a:t> sample an </a:t>
            </a:r>
            <a:r>
              <a:rPr lang="it-IT" sz="6600" dirty="0" err="1"/>
              <a:t>equal</a:t>
            </a:r>
            <a:r>
              <a:rPr lang="it-IT" sz="6600" dirty="0"/>
              <a:t> </a:t>
            </a:r>
            <a:r>
              <a:rPr lang="it-IT" sz="6600" dirty="0" err="1"/>
              <a:t>number</a:t>
            </a:r>
            <a:r>
              <a:rPr lang="it-IT" sz="6600" dirty="0"/>
              <a:t> of </a:t>
            </a:r>
            <a:r>
              <a:rPr lang="it-IT" sz="6600" dirty="0" err="1"/>
              <a:t>distortion</a:t>
            </a:r>
            <a:r>
              <a:rPr lang="it-IT" sz="6600" dirty="0"/>
              <a:t> groups. </a:t>
            </a:r>
            <a:r>
              <a:rPr lang="it-IT" sz="6600" dirty="0" err="1"/>
              <a:t>Finally</a:t>
            </a:r>
            <a:r>
              <a:rPr lang="it-IT" sz="6600" dirty="0"/>
              <a:t>, </a:t>
            </a:r>
            <a:r>
              <a:rPr lang="it-IT" sz="6600" dirty="0" err="1"/>
              <a:t>we</a:t>
            </a:r>
            <a:r>
              <a:rPr lang="it-IT" sz="6600" dirty="0"/>
              <a:t> sample the </a:t>
            </a:r>
            <a:r>
              <a:rPr lang="it-IT" sz="6600" dirty="0" err="1"/>
              <a:t>specific</a:t>
            </a:r>
            <a:r>
              <a:rPr lang="it-IT" sz="6600" dirty="0"/>
              <a:t> </a:t>
            </a:r>
            <a:r>
              <a:rPr lang="it-IT" sz="6600" dirty="0" err="1"/>
              <a:t>types</a:t>
            </a:r>
            <a:r>
              <a:rPr lang="it-IT" sz="6600" dirty="0"/>
              <a:t> and the degree of </a:t>
            </a:r>
            <a:r>
              <a:rPr lang="it-IT" sz="6600" dirty="0" err="1"/>
              <a:t>distortion</a:t>
            </a:r>
            <a:r>
              <a:rPr lang="it-IT" sz="6600" dirty="0"/>
              <a:t> of the </a:t>
            </a:r>
            <a:r>
              <a:rPr lang="it-IT" sz="6600" dirty="0" err="1"/>
              <a:t>degradations</a:t>
            </a:r>
            <a:r>
              <a:rPr lang="it-IT" sz="6600" dirty="0"/>
              <a:t> </a:t>
            </a:r>
            <a:r>
              <a:rPr lang="it-IT" sz="6600" dirty="0" err="1"/>
              <a:t>within</a:t>
            </a:r>
            <a:r>
              <a:rPr lang="it-IT" sz="6600" dirty="0"/>
              <a:t> the </a:t>
            </a:r>
            <a:r>
              <a:rPr lang="it-IT" sz="6600" dirty="0" err="1"/>
              <a:t>chosen</a:t>
            </a:r>
            <a:r>
              <a:rPr lang="it-IT" sz="6600" dirty="0"/>
              <a:t> groups. With </a:t>
            </a:r>
            <a:r>
              <a:rPr lang="it-IT" sz="6600" dirty="0" err="1"/>
              <a:t>this</a:t>
            </a:r>
            <a:r>
              <a:rPr lang="it-IT" sz="6600" dirty="0"/>
              <a:t> strategy, </a:t>
            </a:r>
            <a:r>
              <a:rPr lang="it-IT" sz="6600" dirty="0" err="1"/>
              <a:t>our</a:t>
            </a:r>
            <a:r>
              <a:rPr lang="it-IT" sz="6600" dirty="0"/>
              <a:t> image </a:t>
            </a:r>
            <a:r>
              <a:rPr lang="it-IT" sz="6600" dirty="0" err="1"/>
              <a:t>degradation</a:t>
            </a:r>
            <a:r>
              <a:rPr lang="it-IT" sz="6600" dirty="0"/>
              <a:t> model </a:t>
            </a:r>
            <a:r>
              <a:rPr lang="it-IT" sz="6600" dirty="0" err="1"/>
              <a:t>is</a:t>
            </a:r>
            <a:r>
              <a:rPr lang="it-IT" sz="6600" dirty="0"/>
              <a:t> </a:t>
            </a:r>
            <a:r>
              <a:rPr lang="it-IT" sz="6600" dirty="0" err="1"/>
              <a:t>able</a:t>
            </a:r>
            <a:r>
              <a:rPr lang="it-IT" sz="6600" dirty="0"/>
              <a:t> to generate </a:t>
            </a:r>
            <a:r>
              <a:rPr lang="it-IT" sz="6600" dirty="0" err="1"/>
              <a:t>about</a:t>
            </a:r>
            <a:r>
              <a:rPr lang="it-IT" sz="6600" dirty="0"/>
              <a:t> 100 times more </a:t>
            </a:r>
            <a:r>
              <a:rPr lang="it-IT" sz="6600" dirty="0" err="1"/>
              <a:t>distinct</a:t>
            </a:r>
            <a:r>
              <a:rPr lang="it-IT" sz="6600" dirty="0"/>
              <a:t> </a:t>
            </a:r>
            <a:r>
              <a:rPr lang="it-IT" sz="6600" dirty="0" err="1"/>
              <a:t>distortion</a:t>
            </a:r>
            <a:r>
              <a:rPr lang="it-IT" sz="6600" dirty="0"/>
              <a:t> </a:t>
            </a:r>
            <a:r>
              <a:rPr lang="it-IT" sz="6600" dirty="0" err="1"/>
              <a:t>compositions</a:t>
            </a:r>
            <a:r>
              <a:rPr lang="it-IT" sz="6600" dirty="0"/>
              <a:t> </a:t>
            </a:r>
            <a:r>
              <a:rPr lang="it-IT" sz="6600" dirty="0" err="1"/>
              <a:t>than</a:t>
            </a:r>
            <a:r>
              <a:rPr lang="it-IT" sz="6600" dirty="0"/>
              <a:t> </a:t>
            </a:r>
            <a:r>
              <a:rPr lang="it-IT" sz="6600" dirty="0" err="1"/>
              <a:t>existing</a:t>
            </a:r>
            <a:r>
              <a:rPr lang="it-IT" sz="6600" dirty="0"/>
              <a:t> </a:t>
            </a:r>
            <a:r>
              <a:rPr lang="it-IT" sz="6600" dirty="0" err="1"/>
              <a:t>methods</a:t>
            </a:r>
            <a:r>
              <a:rPr lang="it-IT" sz="6600" dirty="0"/>
              <a:t>, </a:t>
            </a:r>
            <a:r>
              <a:rPr lang="it-IT" sz="6600" dirty="0" err="1"/>
              <a:t>thus</a:t>
            </a:r>
            <a:r>
              <a:rPr lang="it-IT" sz="6600" dirty="0"/>
              <a:t> </a:t>
            </a:r>
            <a:r>
              <a:rPr lang="it-IT" sz="6600" dirty="0" err="1"/>
              <a:t>exposing</a:t>
            </a:r>
            <a:r>
              <a:rPr lang="it-IT" sz="6600" dirty="0"/>
              <a:t> </a:t>
            </a:r>
            <a:r>
              <a:rPr lang="it-IT" sz="6600" dirty="0" err="1"/>
              <a:t>our</a:t>
            </a:r>
            <a:r>
              <a:rPr lang="it-IT" sz="6600" dirty="0"/>
              <a:t> model to more diverse </a:t>
            </a:r>
            <a:r>
              <a:rPr lang="it-IT" sz="6600" dirty="0" err="1"/>
              <a:t>degradation</a:t>
            </a:r>
            <a:r>
              <a:rPr lang="it-IT" sz="6600" dirty="0"/>
              <a:t> patterns </a:t>
            </a:r>
            <a:r>
              <a:rPr lang="it-IT" sz="6600" dirty="0" err="1"/>
              <a:t>during</a:t>
            </a:r>
            <a:r>
              <a:rPr lang="it-IT" sz="6600" dirty="0"/>
              <a:t> training.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3597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more </a:t>
            </a:r>
            <a:r>
              <a:rPr lang="it-IT" dirty="0" err="1"/>
              <a:t>details</a:t>
            </a:r>
            <a:r>
              <a:rPr lang="it-IT" dirty="0"/>
              <a:t> on </a:t>
            </a:r>
            <a:r>
              <a:rPr lang="it-IT" dirty="0" err="1"/>
              <a:t>our</a:t>
            </a:r>
            <a:r>
              <a:rPr lang="it-IT" dirty="0"/>
              <a:t> training </a:t>
            </a:r>
            <a:r>
              <a:rPr lang="it-IT" dirty="0" err="1"/>
              <a:t>approach</a:t>
            </a:r>
            <a:r>
              <a:rPr lang="it-IT" dirty="0"/>
              <a:t>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SimCLR</a:t>
            </a:r>
            <a:r>
              <a:rPr lang="it-IT" dirty="0"/>
              <a:t> and the </a:t>
            </a:r>
            <a:r>
              <a:rPr lang="it-IT" dirty="0" err="1"/>
              <a:t>InfoNCE</a:t>
            </a:r>
            <a:r>
              <a:rPr lang="it-IT" dirty="0"/>
              <a:t> contrastive </a:t>
            </a:r>
            <a:r>
              <a:rPr lang="it-IT" dirty="0" err="1"/>
              <a:t>loss</a:t>
            </a:r>
            <a:r>
              <a:rPr lang="it-IT" dirty="0"/>
              <a:t>. To </a:t>
            </a:r>
            <a:r>
              <a:rPr lang="it-IT" dirty="0" err="1"/>
              <a:t>improve</a:t>
            </a:r>
            <a:r>
              <a:rPr lang="it-IT" dirty="0"/>
              <a:t> the performance of contrastive learning, </a:t>
            </a:r>
            <a:r>
              <a:rPr lang="it-IT" dirty="0" err="1"/>
              <a:t>we</a:t>
            </a:r>
            <a:r>
              <a:rPr lang="it-IT" dirty="0"/>
              <a:t> propose a strategy to </a:t>
            </a:r>
            <a:r>
              <a:rPr lang="it-IT" dirty="0" err="1"/>
              <a:t>guarantee</a:t>
            </a:r>
            <a:r>
              <a:rPr lang="it-IT" dirty="0"/>
              <a:t> the </a:t>
            </a:r>
            <a:r>
              <a:rPr lang="it-IT" dirty="0" err="1"/>
              <a:t>presence</a:t>
            </a:r>
            <a:r>
              <a:rPr lang="it-IT" dirty="0"/>
              <a:t> of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batch by 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images. </a:t>
            </a:r>
            <a:r>
              <a:rPr lang="it-IT" dirty="0" err="1"/>
              <a:t>Starting</a:t>
            </a:r>
            <a:r>
              <a:rPr lang="it-IT" dirty="0"/>
              <a:t> from </a:t>
            </a:r>
            <a:r>
              <a:rPr lang="it-IT" dirty="0" err="1"/>
              <a:t>two</a:t>
            </a:r>
            <a:r>
              <a:rPr lang="it-IT" dirty="0"/>
              <a:t> pristine images,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downsample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extract</a:t>
            </a:r>
            <a:r>
              <a:rPr lang="it-IT" dirty="0"/>
              <a:t> one random </a:t>
            </a:r>
            <a:r>
              <a:rPr lang="it-IT" dirty="0" err="1"/>
              <a:t>crop</a:t>
            </a:r>
            <a:r>
              <a:rPr lang="it-IT" dirty="0"/>
              <a:t> from </a:t>
            </a:r>
            <a:r>
              <a:rPr lang="it-IT" dirty="0" err="1"/>
              <a:t>each</a:t>
            </a:r>
            <a:r>
              <a:rPr lang="it-IT" dirty="0"/>
              <a:t> image. After </a:t>
            </a:r>
            <a:r>
              <a:rPr lang="it-IT" dirty="0" err="1"/>
              <a:t>this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employ</a:t>
            </a:r>
            <a:r>
              <a:rPr lang="it-IT" dirty="0"/>
              <a:t> the </a:t>
            </a:r>
            <a:r>
              <a:rPr lang="it-IT" dirty="0" err="1"/>
              <a:t>proposed</a:t>
            </a:r>
            <a:r>
              <a:rPr lang="it-IT" dirty="0"/>
              <a:t> image </a:t>
            </a:r>
            <a:r>
              <a:rPr lang="it-IT" dirty="0" err="1"/>
              <a:t>degradation</a:t>
            </a:r>
            <a:r>
              <a:rPr lang="it-IT" dirty="0"/>
              <a:t> model to </a:t>
            </a:r>
            <a:r>
              <a:rPr lang="it-IT" dirty="0" err="1"/>
              <a:t>degrade</a:t>
            </a:r>
            <a:r>
              <a:rPr lang="it-IT" dirty="0"/>
              <a:t> the </a:t>
            </a:r>
            <a:r>
              <a:rPr lang="it-IT" dirty="0" err="1"/>
              <a:t>four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distortions</a:t>
            </a:r>
            <a:r>
              <a:rPr lang="it-IT" dirty="0"/>
              <a:t> </a:t>
            </a:r>
            <a:r>
              <a:rPr lang="it-IT" dirty="0" err="1"/>
              <a:t>composition</a:t>
            </a:r>
            <a:r>
              <a:rPr lang="it-IT" dirty="0"/>
              <a:t>. </a:t>
            </a:r>
            <a:r>
              <a:rPr lang="it-IT" dirty="0" err="1"/>
              <a:t>Finally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encode</a:t>
            </a:r>
            <a:r>
              <a:rPr lang="it-IT" dirty="0"/>
              <a:t> the </a:t>
            </a:r>
            <a:r>
              <a:rPr lang="it-IT" dirty="0" err="1"/>
              <a:t>degraded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encoder. </a:t>
            </a:r>
            <a:r>
              <a:rPr lang="it-IT" dirty="0" err="1"/>
              <a:t>We</a:t>
            </a:r>
            <a:r>
              <a:rPr lang="it-IT" dirty="0"/>
              <a:t> use a contrastive </a:t>
            </a:r>
            <a:r>
              <a:rPr lang="it-IT" dirty="0" err="1"/>
              <a:t>loss</a:t>
            </a:r>
            <a:r>
              <a:rPr lang="it-IT" dirty="0"/>
              <a:t> to </a:t>
            </a:r>
            <a:r>
              <a:rPr lang="it-IT" dirty="0" err="1"/>
              <a:t>maximize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embeddings</a:t>
            </a:r>
            <a:r>
              <a:rPr lang="it-IT" dirty="0"/>
              <a:t> of the </a:t>
            </a:r>
            <a:r>
              <a:rPr lang="it-IT" dirty="0" err="1"/>
              <a:t>pairs</a:t>
            </a:r>
            <a:r>
              <a:rPr lang="it-IT" dirty="0"/>
              <a:t> of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. At the </a:t>
            </a:r>
            <a:r>
              <a:rPr lang="it-IT" dirty="0" err="1"/>
              <a:t>same</a:t>
            </a:r>
            <a:r>
              <a:rPr lang="it-IT" dirty="0"/>
              <a:t> time,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minimize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examples</a:t>
            </a:r>
            <a:r>
              <a:rPr lang="it-IT" dirty="0"/>
              <a:t>. Here,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differ</a:t>
            </a:r>
            <a:r>
              <a:rPr lang="it-IT" dirty="0"/>
              <a:t> from the full-scale </a:t>
            </a:r>
            <a:r>
              <a:rPr lang="it-IT" dirty="0" err="1"/>
              <a:t>ones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for a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 </a:t>
            </a:r>
            <a:r>
              <a:rPr lang="it-IT" dirty="0" err="1"/>
              <a:t>Indeed</a:t>
            </a:r>
            <a:r>
              <a:rPr lang="it-IT" dirty="0"/>
              <a:t>, note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clock tower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 in </a:t>
            </a:r>
            <a:r>
              <a:rPr lang="it-IT" dirty="0" err="1"/>
              <a:t>both</a:t>
            </a:r>
            <a:r>
              <a:rPr lang="it-IT" dirty="0"/>
              <a:t> the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 of the pristine image, after the </a:t>
            </a:r>
            <a:r>
              <a:rPr lang="it-IT" dirty="0" err="1"/>
              <a:t>degradation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becomes</a:t>
            </a:r>
            <a:r>
              <a:rPr lang="it-IT" dirty="0"/>
              <a:t> a red blob in the full scale image </a:t>
            </a:r>
            <a:r>
              <a:rPr lang="it-IT" dirty="0" err="1"/>
              <a:t>while</a:t>
            </a:r>
            <a:r>
              <a:rPr lang="it-IT" dirty="0"/>
              <a:t> in the </a:t>
            </a:r>
            <a:r>
              <a:rPr lang="it-IT" dirty="0" err="1"/>
              <a:t>half</a:t>
            </a:r>
            <a:r>
              <a:rPr lang="it-IT" dirty="0"/>
              <a:t> scale </a:t>
            </a:r>
            <a:r>
              <a:rPr lang="it-IT" dirty="0" err="1"/>
              <a:t>version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completely</a:t>
            </a:r>
            <a:r>
              <a:rPr lang="it-IT" dirty="0"/>
              <a:t> blue, due to the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6282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more </a:t>
            </a:r>
            <a:r>
              <a:rPr lang="it-IT" dirty="0" err="1"/>
              <a:t>details</a:t>
            </a:r>
            <a:r>
              <a:rPr lang="it-IT" dirty="0"/>
              <a:t> on </a:t>
            </a:r>
            <a:r>
              <a:rPr lang="it-IT" dirty="0" err="1"/>
              <a:t>our</a:t>
            </a:r>
            <a:r>
              <a:rPr lang="it-IT" dirty="0"/>
              <a:t> training </a:t>
            </a:r>
            <a:r>
              <a:rPr lang="it-IT" dirty="0" err="1"/>
              <a:t>approach</a:t>
            </a:r>
            <a:r>
              <a:rPr lang="it-IT" dirty="0"/>
              <a:t>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SimCLR</a:t>
            </a:r>
            <a:r>
              <a:rPr lang="it-IT" dirty="0"/>
              <a:t> and the </a:t>
            </a:r>
            <a:r>
              <a:rPr lang="it-IT" dirty="0" err="1"/>
              <a:t>InfoNCE</a:t>
            </a:r>
            <a:r>
              <a:rPr lang="it-IT" dirty="0"/>
              <a:t> contrastive </a:t>
            </a:r>
            <a:r>
              <a:rPr lang="it-IT" dirty="0" err="1"/>
              <a:t>loss</a:t>
            </a:r>
            <a:r>
              <a:rPr lang="it-IT" dirty="0"/>
              <a:t>. To </a:t>
            </a:r>
            <a:r>
              <a:rPr lang="it-IT" dirty="0" err="1"/>
              <a:t>improve</a:t>
            </a:r>
            <a:r>
              <a:rPr lang="it-IT" dirty="0"/>
              <a:t> the performance of contrastive learning, </a:t>
            </a:r>
            <a:r>
              <a:rPr lang="it-IT" dirty="0" err="1"/>
              <a:t>we</a:t>
            </a:r>
            <a:r>
              <a:rPr lang="it-IT" dirty="0"/>
              <a:t> propose a strategy to </a:t>
            </a:r>
            <a:r>
              <a:rPr lang="it-IT" dirty="0" err="1"/>
              <a:t>guarantee</a:t>
            </a:r>
            <a:r>
              <a:rPr lang="it-IT" dirty="0"/>
              <a:t> the </a:t>
            </a:r>
            <a:r>
              <a:rPr lang="it-IT" dirty="0" err="1"/>
              <a:t>presence</a:t>
            </a:r>
            <a:r>
              <a:rPr lang="it-IT" dirty="0"/>
              <a:t> of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batch by 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images. </a:t>
            </a:r>
            <a:r>
              <a:rPr lang="it-IT" dirty="0" err="1"/>
              <a:t>Starting</a:t>
            </a:r>
            <a:r>
              <a:rPr lang="it-IT" dirty="0"/>
              <a:t> from </a:t>
            </a:r>
            <a:r>
              <a:rPr lang="it-IT" dirty="0" err="1"/>
              <a:t>two</a:t>
            </a:r>
            <a:r>
              <a:rPr lang="it-IT" dirty="0"/>
              <a:t> pristine images,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downsample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extract</a:t>
            </a:r>
            <a:r>
              <a:rPr lang="it-IT" dirty="0"/>
              <a:t> one random </a:t>
            </a:r>
            <a:r>
              <a:rPr lang="it-IT" dirty="0" err="1"/>
              <a:t>crop</a:t>
            </a:r>
            <a:r>
              <a:rPr lang="it-IT" dirty="0"/>
              <a:t> from </a:t>
            </a:r>
            <a:r>
              <a:rPr lang="it-IT" dirty="0" err="1"/>
              <a:t>each</a:t>
            </a:r>
            <a:r>
              <a:rPr lang="it-IT" dirty="0"/>
              <a:t> image. After </a:t>
            </a:r>
            <a:r>
              <a:rPr lang="it-IT" dirty="0" err="1"/>
              <a:t>this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employ</a:t>
            </a:r>
            <a:r>
              <a:rPr lang="it-IT" dirty="0"/>
              <a:t> the </a:t>
            </a:r>
            <a:r>
              <a:rPr lang="it-IT" dirty="0" err="1"/>
              <a:t>proposed</a:t>
            </a:r>
            <a:r>
              <a:rPr lang="it-IT" dirty="0"/>
              <a:t> image </a:t>
            </a:r>
            <a:r>
              <a:rPr lang="it-IT" dirty="0" err="1"/>
              <a:t>degradation</a:t>
            </a:r>
            <a:r>
              <a:rPr lang="it-IT" dirty="0"/>
              <a:t> model to </a:t>
            </a:r>
            <a:r>
              <a:rPr lang="it-IT" dirty="0" err="1"/>
              <a:t>degrade</a:t>
            </a:r>
            <a:r>
              <a:rPr lang="it-IT" dirty="0"/>
              <a:t> the </a:t>
            </a:r>
            <a:r>
              <a:rPr lang="it-IT" dirty="0" err="1"/>
              <a:t>four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distortions</a:t>
            </a:r>
            <a:r>
              <a:rPr lang="it-IT" dirty="0"/>
              <a:t> </a:t>
            </a:r>
            <a:r>
              <a:rPr lang="it-IT" dirty="0" err="1"/>
              <a:t>composition</a:t>
            </a:r>
            <a:r>
              <a:rPr lang="it-IT" dirty="0"/>
              <a:t>. </a:t>
            </a:r>
            <a:r>
              <a:rPr lang="it-IT" dirty="0" err="1"/>
              <a:t>Finally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encode</a:t>
            </a:r>
            <a:r>
              <a:rPr lang="it-IT" dirty="0"/>
              <a:t> the </a:t>
            </a:r>
            <a:r>
              <a:rPr lang="it-IT" dirty="0" err="1"/>
              <a:t>degraded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encoder. </a:t>
            </a:r>
            <a:r>
              <a:rPr lang="it-IT" dirty="0" err="1"/>
              <a:t>We</a:t>
            </a:r>
            <a:r>
              <a:rPr lang="it-IT" dirty="0"/>
              <a:t> use a contrastive </a:t>
            </a:r>
            <a:r>
              <a:rPr lang="it-IT" dirty="0" err="1"/>
              <a:t>loss</a:t>
            </a:r>
            <a:r>
              <a:rPr lang="it-IT" dirty="0"/>
              <a:t> to </a:t>
            </a:r>
            <a:r>
              <a:rPr lang="it-IT" dirty="0" err="1"/>
              <a:t>maximize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embeddings</a:t>
            </a:r>
            <a:r>
              <a:rPr lang="it-IT" dirty="0"/>
              <a:t> of the </a:t>
            </a:r>
            <a:r>
              <a:rPr lang="it-IT" dirty="0" err="1"/>
              <a:t>pairs</a:t>
            </a:r>
            <a:r>
              <a:rPr lang="it-IT" dirty="0"/>
              <a:t> of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. At the </a:t>
            </a:r>
            <a:r>
              <a:rPr lang="it-IT" dirty="0" err="1"/>
              <a:t>same</a:t>
            </a:r>
            <a:r>
              <a:rPr lang="it-IT" dirty="0"/>
              <a:t> time,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minimize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examples</a:t>
            </a:r>
            <a:r>
              <a:rPr lang="it-IT" dirty="0"/>
              <a:t>. Here,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differ</a:t>
            </a:r>
            <a:r>
              <a:rPr lang="it-IT" dirty="0"/>
              <a:t> from the full-scale </a:t>
            </a:r>
            <a:r>
              <a:rPr lang="it-IT" dirty="0" err="1"/>
              <a:t>ones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for a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 </a:t>
            </a:r>
            <a:r>
              <a:rPr lang="it-IT" dirty="0" err="1"/>
              <a:t>Indeed</a:t>
            </a:r>
            <a:r>
              <a:rPr lang="it-IT" dirty="0"/>
              <a:t>, note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clock tower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 in </a:t>
            </a:r>
            <a:r>
              <a:rPr lang="it-IT" dirty="0" err="1"/>
              <a:t>both</a:t>
            </a:r>
            <a:r>
              <a:rPr lang="it-IT" dirty="0"/>
              <a:t> the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 of the pristine image, after the </a:t>
            </a:r>
            <a:r>
              <a:rPr lang="it-IT" dirty="0" err="1"/>
              <a:t>degradation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becomes</a:t>
            </a:r>
            <a:r>
              <a:rPr lang="it-IT" dirty="0"/>
              <a:t> a red blob in the full scale image </a:t>
            </a:r>
            <a:r>
              <a:rPr lang="it-IT" dirty="0" err="1"/>
              <a:t>while</a:t>
            </a:r>
            <a:r>
              <a:rPr lang="it-IT" dirty="0"/>
              <a:t> in the </a:t>
            </a:r>
            <a:r>
              <a:rPr lang="it-IT" dirty="0" err="1"/>
              <a:t>half</a:t>
            </a:r>
            <a:r>
              <a:rPr lang="it-IT" dirty="0"/>
              <a:t> scale </a:t>
            </a:r>
            <a:r>
              <a:rPr lang="it-IT" dirty="0" err="1"/>
              <a:t>version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completely</a:t>
            </a:r>
            <a:r>
              <a:rPr lang="it-IT" dirty="0"/>
              <a:t> blue, due to the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861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more </a:t>
            </a:r>
            <a:r>
              <a:rPr lang="it-IT" dirty="0" err="1"/>
              <a:t>details</a:t>
            </a:r>
            <a:r>
              <a:rPr lang="it-IT" dirty="0"/>
              <a:t> on </a:t>
            </a:r>
            <a:r>
              <a:rPr lang="it-IT" dirty="0" err="1"/>
              <a:t>our</a:t>
            </a:r>
            <a:r>
              <a:rPr lang="it-IT" dirty="0"/>
              <a:t> training </a:t>
            </a:r>
            <a:r>
              <a:rPr lang="it-IT" dirty="0" err="1"/>
              <a:t>approach</a:t>
            </a:r>
            <a:r>
              <a:rPr lang="it-IT" dirty="0"/>
              <a:t>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SimCLR</a:t>
            </a:r>
            <a:r>
              <a:rPr lang="it-IT" dirty="0"/>
              <a:t> and the </a:t>
            </a:r>
            <a:r>
              <a:rPr lang="it-IT" dirty="0" err="1"/>
              <a:t>InfoNCE</a:t>
            </a:r>
            <a:r>
              <a:rPr lang="it-IT" dirty="0"/>
              <a:t> contrastive </a:t>
            </a:r>
            <a:r>
              <a:rPr lang="it-IT" dirty="0" err="1"/>
              <a:t>loss</a:t>
            </a:r>
            <a:r>
              <a:rPr lang="it-IT" dirty="0"/>
              <a:t>. To </a:t>
            </a:r>
            <a:r>
              <a:rPr lang="it-IT" dirty="0" err="1"/>
              <a:t>improve</a:t>
            </a:r>
            <a:r>
              <a:rPr lang="it-IT" dirty="0"/>
              <a:t> the performance of contrastive learning, </a:t>
            </a:r>
            <a:r>
              <a:rPr lang="it-IT" dirty="0" err="1"/>
              <a:t>we</a:t>
            </a:r>
            <a:r>
              <a:rPr lang="it-IT" dirty="0"/>
              <a:t> propose a strategy to </a:t>
            </a:r>
            <a:r>
              <a:rPr lang="it-IT" dirty="0" err="1"/>
              <a:t>guarantee</a:t>
            </a:r>
            <a:r>
              <a:rPr lang="it-IT" dirty="0"/>
              <a:t> the </a:t>
            </a:r>
            <a:r>
              <a:rPr lang="it-IT" dirty="0" err="1"/>
              <a:t>presence</a:t>
            </a:r>
            <a:r>
              <a:rPr lang="it-IT" dirty="0"/>
              <a:t> of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batch by 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images. </a:t>
            </a:r>
            <a:r>
              <a:rPr lang="it-IT" dirty="0" err="1"/>
              <a:t>Starting</a:t>
            </a:r>
            <a:r>
              <a:rPr lang="it-IT" dirty="0"/>
              <a:t> from </a:t>
            </a:r>
            <a:r>
              <a:rPr lang="it-IT" dirty="0" err="1"/>
              <a:t>two</a:t>
            </a:r>
            <a:r>
              <a:rPr lang="it-IT" dirty="0"/>
              <a:t> pristine images,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downsample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extract</a:t>
            </a:r>
            <a:r>
              <a:rPr lang="it-IT" dirty="0"/>
              <a:t> one random </a:t>
            </a:r>
            <a:r>
              <a:rPr lang="it-IT" dirty="0" err="1"/>
              <a:t>crop</a:t>
            </a:r>
            <a:r>
              <a:rPr lang="it-IT" dirty="0"/>
              <a:t> from </a:t>
            </a:r>
            <a:r>
              <a:rPr lang="it-IT" dirty="0" err="1"/>
              <a:t>each</a:t>
            </a:r>
            <a:r>
              <a:rPr lang="it-IT" dirty="0"/>
              <a:t> image. After </a:t>
            </a:r>
            <a:r>
              <a:rPr lang="it-IT" dirty="0" err="1"/>
              <a:t>this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employ</a:t>
            </a:r>
            <a:r>
              <a:rPr lang="it-IT" dirty="0"/>
              <a:t> the </a:t>
            </a:r>
            <a:r>
              <a:rPr lang="it-IT" dirty="0" err="1"/>
              <a:t>proposed</a:t>
            </a:r>
            <a:r>
              <a:rPr lang="it-IT" dirty="0"/>
              <a:t> image </a:t>
            </a:r>
            <a:r>
              <a:rPr lang="it-IT" dirty="0" err="1"/>
              <a:t>degradation</a:t>
            </a:r>
            <a:r>
              <a:rPr lang="it-IT" dirty="0"/>
              <a:t> model to </a:t>
            </a:r>
            <a:r>
              <a:rPr lang="it-IT" dirty="0" err="1"/>
              <a:t>degrade</a:t>
            </a:r>
            <a:r>
              <a:rPr lang="it-IT" dirty="0"/>
              <a:t> the </a:t>
            </a:r>
            <a:r>
              <a:rPr lang="it-IT" dirty="0" err="1"/>
              <a:t>four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distortions</a:t>
            </a:r>
            <a:r>
              <a:rPr lang="it-IT" dirty="0"/>
              <a:t> </a:t>
            </a:r>
            <a:r>
              <a:rPr lang="it-IT" dirty="0" err="1"/>
              <a:t>composition</a:t>
            </a:r>
            <a:r>
              <a:rPr lang="it-IT" dirty="0"/>
              <a:t>. </a:t>
            </a:r>
            <a:r>
              <a:rPr lang="it-IT" dirty="0" err="1"/>
              <a:t>Finally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encode</a:t>
            </a:r>
            <a:r>
              <a:rPr lang="it-IT" dirty="0"/>
              <a:t> the </a:t>
            </a:r>
            <a:r>
              <a:rPr lang="it-IT" dirty="0" err="1"/>
              <a:t>degraded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encoder. </a:t>
            </a:r>
            <a:r>
              <a:rPr lang="it-IT" dirty="0" err="1"/>
              <a:t>We</a:t>
            </a:r>
            <a:r>
              <a:rPr lang="it-IT" dirty="0"/>
              <a:t> use a contrastive </a:t>
            </a:r>
            <a:r>
              <a:rPr lang="it-IT" dirty="0" err="1"/>
              <a:t>loss</a:t>
            </a:r>
            <a:r>
              <a:rPr lang="it-IT" dirty="0"/>
              <a:t> to </a:t>
            </a:r>
            <a:r>
              <a:rPr lang="it-IT" dirty="0" err="1"/>
              <a:t>maximize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embeddings</a:t>
            </a:r>
            <a:r>
              <a:rPr lang="it-IT" dirty="0"/>
              <a:t> of the </a:t>
            </a:r>
            <a:r>
              <a:rPr lang="it-IT" dirty="0" err="1"/>
              <a:t>pairs</a:t>
            </a:r>
            <a:r>
              <a:rPr lang="it-IT" dirty="0"/>
              <a:t> of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. At the </a:t>
            </a:r>
            <a:r>
              <a:rPr lang="it-IT" dirty="0" err="1"/>
              <a:t>same</a:t>
            </a:r>
            <a:r>
              <a:rPr lang="it-IT" dirty="0"/>
              <a:t> time,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minimize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examples</a:t>
            </a:r>
            <a:r>
              <a:rPr lang="it-IT" dirty="0"/>
              <a:t>. Here,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differ</a:t>
            </a:r>
            <a:r>
              <a:rPr lang="it-IT" dirty="0"/>
              <a:t> from the full-scale </a:t>
            </a:r>
            <a:r>
              <a:rPr lang="it-IT" dirty="0" err="1"/>
              <a:t>ones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for a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 </a:t>
            </a:r>
            <a:r>
              <a:rPr lang="it-IT" dirty="0" err="1"/>
              <a:t>Indeed</a:t>
            </a:r>
            <a:r>
              <a:rPr lang="it-IT" dirty="0"/>
              <a:t>, note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clock tower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 in </a:t>
            </a:r>
            <a:r>
              <a:rPr lang="it-IT" dirty="0" err="1"/>
              <a:t>both</a:t>
            </a:r>
            <a:r>
              <a:rPr lang="it-IT" dirty="0"/>
              <a:t> the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 of the pristine image, after the </a:t>
            </a:r>
            <a:r>
              <a:rPr lang="it-IT" dirty="0" err="1"/>
              <a:t>degradation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becomes</a:t>
            </a:r>
            <a:r>
              <a:rPr lang="it-IT" dirty="0"/>
              <a:t> a red blob in the full scale image </a:t>
            </a:r>
            <a:r>
              <a:rPr lang="it-IT" dirty="0" err="1"/>
              <a:t>while</a:t>
            </a:r>
            <a:r>
              <a:rPr lang="it-IT" dirty="0"/>
              <a:t> in the </a:t>
            </a:r>
            <a:r>
              <a:rPr lang="it-IT" dirty="0" err="1"/>
              <a:t>half</a:t>
            </a:r>
            <a:r>
              <a:rPr lang="it-IT" dirty="0"/>
              <a:t> scale </a:t>
            </a:r>
            <a:r>
              <a:rPr lang="it-IT" dirty="0" err="1"/>
              <a:t>version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completely</a:t>
            </a:r>
            <a:r>
              <a:rPr lang="it-IT" dirty="0"/>
              <a:t> blue, due to the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715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more </a:t>
            </a:r>
            <a:r>
              <a:rPr lang="it-IT" dirty="0" err="1"/>
              <a:t>details</a:t>
            </a:r>
            <a:r>
              <a:rPr lang="it-IT" dirty="0"/>
              <a:t> on </a:t>
            </a:r>
            <a:r>
              <a:rPr lang="it-IT" dirty="0" err="1"/>
              <a:t>our</a:t>
            </a:r>
            <a:r>
              <a:rPr lang="it-IT" dirty="0"/>
              <a:t> training </a:t>
            </a:r>
            <a:r>
              <a:rPr lang="it-IT" dirty="0" err="1"/>
              <a:t>approach</a:t>
            </a:r>
            <a:r>
              <a:rPr lang="it-IT" dirty="0"/>
              <a:t>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SimCLR</a:t>
            </a:r>
            <a:r>
              <a:rPr lang="it-IT" dirty="0"/>
              <a:t> and the </a:t>
            </a:r>
            <a:r>
              <a:rPr lang="it-IT" dirty="0" err="1"/>
              <a:t>InfoNCE</a:t>
            </a:r>
            <a:r>
              <a:rPr lang="it-IT" dirty="0"/>
              <a:t> contrastive </a:t>
            </a:r>
            <a:r>
              <a:rPr lang="it-IT" dirty="0" err="1"/>
              <a:t>loss</a:t>
            </a:r>
            <a:r>
              <a:rPr lang="it-IT" dirty="0"/>
              <a:t>. To </a:t>
            </a:r>
            <a:r>
              <a:rPr lang="it-IT" dirty="0" err="1"/>
              <a:t>improve</a:t>
            </a:r>
            <a:r>
              <a:rPr lang="it-IT" dirty="0"/>
              <a:t> the performance of contrastive learning, </a:t>
            </a:r>
            <a:r>
              <a:rPr lang="it-IT" dirty="0" err="1"/>
              <a:t>we</a:t>
            </a:r>
            <a:r>
              <a:rPr lang="it-IT" dirty="0"/>
              <a:t> propose a strategy to </a:t>
            </a:r>
            <a:r>
              <a:rPr lang="it-IT" dirty="0" err="1"/>
              <a:t>guarantee</a:t>
            </a:r>
            <a:r>
              <a:rPr lang="it-IT" dirty="0"/>
              <a:t> the </a:t>
            </a:r>
            <a:r>
              <a:rPr lang="it-IT" dirty="0" err="1"/>
              <a:t>presence</a:t>
            </a:r>
            <a:r>
              <a:rPr lang="it-IT" dirty="0"/>
              <a:t> of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batch by 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images. </a:t>
            </a:r>
            <a:r>
              <a:rPr lang="it-IT" dirty="0" err="1"/>
              <a:t>Starting</a:t>
            </a:r>
            <a:r>
              <a:rPr lang="it-IT" dirty="0"/>
              <a:t> from </a:t>
            </a:r>
            <a:r>
              <a:rPr lang="it-IT" dirty="0" err="1"/>
              <a:t>two</a:t>
            </a:r>
            <a:r>
              <a:rPr lang="it-IT" dirty="0"/>
              <a:t> pristine images,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downsample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extract</a:t>
            </a:r>
            <a:r>
              <a:rPr lang="it-IT" dirty="0"/>
              <a:t> one random </a:t>
            </a:r>
            <a:r>
              <a:rPr lang="it-IT" dirty="0" err="1"/>
              <a:t>crop</a:t>
            </a:r>
            <a:r>
              <a:rPr lang="it-IT" dirty="0"/>
              <a:t> from </a:t>
            </a:r>
            <a:r>
              <a:rPr lang="it-IT" dirty="0" err="1"/>
              <a:t>each</a:t>
            </a:r>
            <a:r>
              <a:rPr lang="it-IT" dirty="0"/>
              <a:t> image. After </a:t>
            </a:r>
            <a:r>
              <a:rPr lang="it-IT" dirty="0" err="1"/>
              <a:t>this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employ</a:t>
            </a:r>
            <a:r>
              <a:rPr lang="it-IT" dirty="0"/>
              <a:t> the </a:t>
            </a:r>
            <a:r>
              <a:rPr lang="it-IT" dirty="0" err="1"/>
              <a:t>proposed</a:t>
            </a:r>
            <a:r>
              <a:rPr lang="it-IT" dirty="0"/>
              <a:t> image </a:t>
            </a:r>
            <a:r>
              <a:rPr lang="it-IT" dirty="0" err="1"/>
              <a:t>degradation</a:t>
            </a:r>
            <a:r>
              <a:rPr lang="it-IT" dirty="0"/>
              <a:t> model to </a:t>
            </a:r>
            <a:r>
              <a:rPr lang="it-IT" dirty="0" err="1"/>
              <a:t>degrade</a:t>
            </a:r>
            <a:r>
              <a:rPr lang="it-IT" dirty="0"/>
              <a:t> the </a:t>
            </a:r>
            <a:r>
              <a:rPr lang="it-IT" dirty="0" err="1"/>
              <a:t>four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distortions</a:t>
            </a:r>
            <a:r>
              <a:rPr lang="it-IT" dirty="0"/>
              <a:t> </a:t>
            </a:r>
            <a:r>
              <a:rPr lang="it-IT" dirty="0" err="1"/>
              <a:t>composition</a:t>
            </a:r>
            <a:r>
              <a:rPr lang="it-IT" dirty="0"/>
              <a:t>. </a:t>
            </a:r>
            <a:r>
              <a:rPr lang="it-IT" dirty="0" err="1"/>
              <a:t>Finally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encode</a:t>
            </a:r>
            <a:r>
              <a:rPr lang="it-IT" dirty="0"/>
              <a:t> the </a:t>
            </a:r>
            <a:r>
              <a:rPr lang="it-IT" dirty="0" err="1"/>
              <a:t>degraded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encoder. </a:t>
            </a:r>
            <a:r>
              <a:rPr lang="it-IT" dirty="0" err="1"/>
              <a:t>We</a:t>
            </a:r>
            <a:r>
              <a:rPr lang="it-IT" dirty="0"/>
              <a:t> use a contrastive </a:t>
            </a:r>
            <a:r>
              <a:rPr lang="it-IT" dirty="0" err="1"/>
              <a:t>loss</a:t>
            </a:r>
            <a:r>
              <a:rPr lang="it-IT" dirty="0"/>
              <a:t> to </a:t>
            </a:r>
            <a:r>
              <a:rPr lang="it-IT" dirty="0" err="1"/>
              <a:t>maximize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embeddings</a:t>
            </a:r>
            <a:r>
              <a:rPr lang="it-IT" dirty="0"/>
              <a:t> of the </a:t>
            </a:r>
            <a:r>
              <a:rPr lang="it-IT" dirty="0" err="1"/>
              <a:t>pairs</a:t>
            </a:r>
            <a:r>
              <a:rPr lang="it-IT" dirty="0"/>
              <a:t> of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. At the </a:t>
            </a:r>
            <a:r>
              <a:rPr lang="it-IT" dirty="0" err="1"/>
              <a:t>same</a:t>
            </a:r>
            <a:r>
              <a:rPr lang="it-IT" dirty="0"/>
              <a:t> time,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minimize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examples</a:t>
            </a:r>
            <a:r>
              <a:rPr lang="it-IT" dirty="0"/>
              <a:t>. Here,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differ</a:t>
            </a:r>
            <a:r>
              <a:rPr lang="it-IT" dirty="0"/>
              <a:t> from the full-scale </a:t>
            </a:r>
            <a:r>
              <a:rPr lang="it-IT" dirty="0" err="1"/>
              <a:t>ones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for a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 </a:t>
            </a:r>
            <a:r>
              <a:rPr lang="it-IT" dirty="0" err="1"/>
              <a:t>Indeed</a:t>
            </a:r>
            <a:r>
              <a:rPr lang="it-IT" dirty="0"/>
              <a:t>, note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clock tower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 in </a:t>
            </a:r>
            <a:r>
              <a:rPr lang="it-IT" dirty="0" err="1"/>
              <a:t>both</a:t>
            </a:r>
            <a:r>
              <a:rPr lang="it-IT" dirty="0"/>
              <a:t> the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 of the pristine image, after the </a:t>
            </a:r>
            <a:r>
              <a:rPr lang="it-IT" dirty="0" err="1"/>
              <a:t>degradation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becomes</a:t>
            </a:r>
            <a:r>
              <a:rPr lang="it-IT" dirty="0"/>
              <a:t> a red blob in the full scale image </a:t>
            </a:r>
            <a:r>
              <a:rPr lang="it-IT" dirty="0" err="1"/>
              <a:t>while</a:t>
            </a:r>
            <a:r>
              <a:rPr lang="it-IT" dirty="0"/>
              <a:t> in the </a:t>
            </a:r>
            <a:r>
              <a:rPr lang="it-IT" dirty="0" err="1"/>
              <a:t>half</a:t>
            </a:r>
            <a:r>
              <a:rPr lang="it-IT" dirty="0"/>
              <a:t> scale </a:t>
            </a:r>
            <a:r>
              <a:rPr lang="it-IT" dirty="0" err="1"/>
              <a:t>version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completely</a:t>
            </a:r>
            <a:r>
              <a:rPr lang="it-IT" dirty="0"/>
              <a:t> blue, due to the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39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more </a:t>
            </a:r>
            <a:r>
              <a:rPr lang="it-IT" dirty="0" err="1"/>
              <a:t>details</a:t>
            </a:r>
            <a:r>
              <a:rPr lang="it-IT" dirty="0"/>
              <a:t> on </a:t>
            </a:r>
            <a:r>
              <a:rPr lang="it-IT" dirty="0" err="1"/>
              <a:t>our</a:t>
            </a:r>
            <a:r>
              <a:rPr lang="it-IT" dirty="0"/>
              <a:t> training </a:t>
            </a:r>
            <a:r>
              <a:rPr lang="it-IT" dirty="0" err="1"/>
              <a:t>approach</a:t>
            </a:r>
            <a:r>
              <a:rPr lang="it-IT" dirty="0"/>
              <a:t>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SimCLR</a:t>
            </a:r>
            <a:r>
              <a:rPr lang="it-IT" dirty="0"/>
              <a:t> and the </a:t>
            </a:r>
            <a:r>
              <a:rPr lang="it-IT" dirty="0" err="1"/>
              <a:t>InfoNCE</a:t>
            </a:r>
            <a:r>
              <a:rPr lang="it-IT" dirty="0"/>
              <a:t> contrastive </a:t>
            </a:r>
            <a:r>
              <a:rPr lang="it-IT" dirty="0" err="1"/>
              <a:t>loss</a:t>
            </a:r>
            <a:r>
              <a:rPr lang="it-IT" dirty="0"/>
              <a:t>. To </a:t>
            </a:r>
            <a:r>
              <a:rPr lang="it-IT" dirty="0" err="1"/>
              <a:t>improve</a:t>
            </a:r>
            <a:r>
              <a:rPr lang="it-IT" dirty="0"/>
              <a:t> the performance of contrastive learning, </a:t>
            </a:r>
            <a:r>
              <a:rPr lang="it-IT" dirty="0" err="1"/>
              <a:t>we</a:t>
            </a:r>
            <a:r>
              <a:rPr lang="it-IT" dirty="0"/>
              <a:t> propose a strategy to </a:t>
            </a:r>
            <a:r>
              <a:rPr lang="it-IT" dirty="0" err="1"/>
              <a:t>guarantee</a:t>
            </a:r>
            <a:r>
              <a:rPr lang="it-IT" dirty="0"/>
              <a:t> the </a:t>
            </a:r>
            <a:r>
              <a:rPr lang="it-IT" dirty="0" err="1"/>
              <a:t>presence</a:t>
            </a:r>
            <a:r>
              <a:rPr lang="it-IT" dirty="0"/>
              <a:t> of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batch by 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images. </a:t>
            </a:r>
            <a:r>
              <a:rPr lang="it-IT" dirty="0" err="1"/>
              <a:t>Starting</a:t>
            </a:r>
            <a:r>
              <a:rPr lang="it-IT" dirty="0"/>
              <a:t> from </a:t>
            </a:r>
            <a:r>
              <a:rPr lang="it-IT" dirty="0" err="1"/>
              <a:t>two</a:t>
            </a:r>
            <a:r>
              <a:rPr lang="it-IT" dirty="0"/>
              <a:t> pristine images,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downsample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extract</a:t>
            </a:r>
            <a:r>
              <a:rPr lang="it-IT" dirty="0"/>
              <a:t> one random </a:t>
            </a:r>
            <a:r>
              <a:rPr lang="it-IT" dirty="0" err="1"/>
              <a:t>crop</a:t>
            </a:r>
            <a:r>
              <a:rPr lang="it-IT" dirty="0"/>
              <a:t> from </a:t>
            </a:r>
            <a:r>
              <a:rPr lang="it-IT" dirty="0" err="1"/>
              <a:t>each</a:t>
            </a:r>
            <a:r>
              <a:rPr lang="it-IT" dirty="0"/>
              <a:t> image. After </a:t>
            </a:r>
            <a:r>
              <a:rPr lang="it-IT" dirty="0" err="1"/>
              <a:t>this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employ</a:t>
            </a:r>
            <a:r>
              <a:rPr lang="it-IT" dirty="0"/>
              <a:t> the </a:t>
            </a:r>
            <a:r>
              <a:rPr lang="it-IT" dirty="0" err="1"/>
              <a:t>proposed</a:t>
            </a:r>
            <a:r>
              <a:rPr lang="it-IT" dirty="0"/>
              <a:t> image </a:t>
            </a:r>
            <a:r>
              <a:rPr lang="it-IT" dirty="0" err="1"/>
              <a:t>degradation</a:t>
            </a:r>
            <a:r>
              <a:rPr lang="it-IT" dirty="0"/>
              <a:t> model to </a:t>
            </a:r>
            <a:r>
              <a:rPr lang="it-IT" dirty="0" err="1"/>
              <a:t>degrade</a:t>
            </a:r>
            <a:r>
              <a:rPr lang="it-IT" dirty="0"/>
              <a:t> the </a:t>
            </a:r>
            <a:r>
              <a:rPr lang="it-IT" dirty="0" err="1"/>
              <a:t>four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distortions</a:t>
            </a:r>
            <a:r>
              <a:rPr lang="it-IT" dirty="0"/>
              <a:t> </a:t>
            </a:r>
            <a:r>
              <a:rPr lang="it-IT" dirty="0" err="1"/>
              <a:t>composition</a:t>
            </a:r>
            <a:r>
              <a:rPr lang="it-IT" dirty="0"/>
              <a:t>. </a:t>
            </a:r>
            <a:r>
              <a:rPr lang="it-IT" dirty="0" err="1"/>
              <a:t>Finally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encode</a:t>
            </a:r>
            <a:r>
              <a:rPr lang="it-IT" dirty="0"/>
              <a:t> the </a:t>
            </a:r>
            <a:r>
              <a:rPr lang="it-IT" dirty="0" err="1"/>
              <a:t>degraded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encoder. </a:t>
            </a:r>
            <a:r>
              <a:rPr lang="it-IT" dirty="0" err="1"/>
              <a:t>We</a:t>
            </a:r>
            <a:r>
              <a:rPr lang="it-IT" dirty="0"/>
              <a:t> use a contrastive </a:t>
            </a:r>
            <a:r>
              <a:rPr lang="it-IT" dirty="0" err="1"/>
              <a:t>loss</a:t>
            </a:r>
            <a:r>
              <a:rPr lang="it-IT" dirty="0"/>
              <a:t> to </a:t>
            </a:r>
            <a:r>
              <a:rPr lang="it-IT" dirty="0" err="1"/>
              <a:t>maximize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embeddings</a:t>
            </a:r>
            <a:r>
              <a:rPr lang="it-IT" dirty="0"/>
              <a:t> of the </a:t>
            </a:r>
            <a:r>
              <a:rPr lang="it-IT" dirty="0" err="1"/>
              <a:t>pairs</a:t>
            </a:r>
            <a:r>
              <a:rPr lang="it-IT" dirty="0"/>
              <a:t> of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. At the </a:t>
            </a:r>
            <a:r>
              <a:rPr lang="it-IT" dirty="0" err="1"/>
              <a:t>same</a:t>
            </a:r>
            <a:r>
              <a:rPr lang="it-IT" dirty="0"/>
              <a:t> time,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minimize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examples</a:t>
            </a:r>
            <a:r>
              <a:rPr lang="it-IT" dirty="0"/>
              <a:t>. Here,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differ</a:t>
            </a:r>
            <a:r>
              <a:rPr lang="it-IT" dirty="0"/>
              <a:t> from the full-scale </a:t>
            </a:r>
            <a:r>
              <a:rPr lang="it-IT" dirty="0" err="1"/>
              <a:t>ones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for a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 </a:t>
            </a:r>
            <a:r>
              <a:rPr lang="it-IT" dirty="0" err="1"/>
              <a:t>Indeed</a:t>
            </a:r>
            <a:r>
              <a:rPr lang="it-IT" dirty="0"/>
              <a:t>, note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clock tower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 in </a:t>
            </a:r>
            <a:r>
              <a:rPr lang="it-IT" dirty="0" err="1"/>
              <a:t>both</a:t>
            </a:r>
            <a:r>
              <a:rPr lang="it-IT" dirty="0"/>
              <a:t> the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 of the pristine image, after the </a:t>
            </a:r>
            <a:r>
              <a:rPr lang="it-IT" dirty="0" err="1"/>
              <a:t>degradation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becomes</a:t>
            </a:r>
            <a:r>
              <a:rPr lang="it-IT" dirty="0"/>
              <a:t> a red blob in the full scale image </a:t>
            </a:r>
            <a:r>
              <a:rPr lang="it-IT" dirty="0" err="1"/>
              <a:t>while</a:t>
            </a:r>
            <a:r>
              <a:rPr lang="it-IT" dirty="0"/>
              <a:t> in the </a:t>
            </a:r>
            <a:r>
              <a:rPr lang="it-IT" dirty="0" err="1"/>
              <a:t>half</a:t>
            </a:r>
            <a:r>
              <a:rPr lang="it-IT" dirty="0"/>
              <a:t> scale </a:t>
            </a:r>
            <a:r>
              <a:rPr lang="it-IT" dirty="0" err="1"/>
              <a:t>version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completely</a:t>
            </a:r>
            <a:r>
              <a:rPr lang="it-IT" dirty="0"/>
              <a:t> blue, due to the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587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more </a:t>
            </a:r>
            <a:r>
              <a:rPr lang="it-IT" dirty="0" err="1"/>
              <a:t>details</a:t>
            </a:r>
            <a:r>
              <a:rPr lang="it-IT" dirty="0"/>
              <a:t> on </a:t>
            </a:r>
            <a:r>
              <a:rPr lang="it-IT" dirty="0" err="1"/>
              <a:t>our</a:t>
            </a:r>
            <a:r>
              <a:rPr lang="it-IT" dirty="0"/>
              <a:t> training </a:t>
            </a:r>
            <a:r>
              <a:rPr lang="it-IT" dirty="0" err="1"/>
              <a:t>approach</a:t>
            </a:r>
            <a:r>
              <a:rPr lang="it-IT" dirty="0"/>
              <a:t>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SimCLR</a:t>
            </a:r>
            <a:r>
              <a:rPr lang="it-IT" dirty="0"/>
              <a:t> and the </a:t>
            </a:r>
            <a:r>
              <a:rPr lang="it-IT" dirty="0" err="1"/>
              <a:t>InfoNCE</a:t>
            </a:r>
            <a:r>
              <a:rPr lang="it-IT" dirty="0"/>
              <a:t> contrastive </a:t>
            </a:r>
            <a:r>
              <a:rPr lang="it-IT" dirty="0" err="1"/>
              <a:t>loss</a:t>
            </a:r>
            <a:r>
              <a:rPr lang="it-IT" dirty="0"/>
              <a:t>. To </a:t>
            </a:r>
            <a:r>
              <a:rPr lang="it-IT" dirty="0" err="1"/>
              <a:t>improve</a:t>
            </a:r>
            <a:r>
              <a:rPr lang="it-IT" dirty="0"/>
              <a:t> the performance of contrastive learning, </a:t>
            </a:r>
            <a:r>
              <a:rPr lang="it-IT" dirty="0" err="1"/>
              <a:t>we</a:t>
            </a:r>
            <a:r>
              <a:rPr lang="it-IT" dirty="0"/>
              <a:t> propose a strategy to </a:t>
            </a:r>
            <a:r>
              <a:rPr lang="it-IT" dirty="0" err="1"/>
              <a:t>guarantee</a:t>
            </a:r>
            <a:r>
              <a:rPr lang="it-IT" dirty="0"/>
              <a:t> the </a:t>
            </a:r>
            <a:r>
              <a:rPr lang="it-IT" dirty="0" err="1"/>
              <a:t>presence</a:t>
            </a:r>
            <a:r>
              <a:rPr lang="it-IT" dirty="0"/>
              <a:t> of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batch by 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images. </a:t>
            </a:r>
            <a:r>
              <a:rPr lang="it-IT" dirty="0" err="1"/>
              <a:t>Starting</a:t>
            </a:r>
            <a:r>
              <a:rPr lang="it-IT" dirty="0"/>
              <a:t> from </a:t>
            </a:r>
            <a:r>
              <a:rPr lang="it-IT" dirty="0" err="1"/>
              <a:t>two</a:t>
            </a:r>
            <a:r>
              <a:rPr lang="it-IT" dirty="0"/>
              <a:t> pristine images,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downsample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extract</a:t>
            </a:r>
            <a:r>
              <a:rPr lang="it-IT" dirty="0"/>
              <a:t> one random </a:t>
            </a:r>
            <a:r>
              <a:rPr lang="it-IT" dirty="0" err="1"/>
              <a:t>crop</a:t>
            </a:r>
            <a:r>
              <a:rPr lang="it-IT" dirty="0"/>
              <a:t> from </a:t>
            </a:r>
            <a:r>
              <a:rPr lang="it-IT" dirty="0" err="1"/>
              <a:t>each</a:t>
            </a:r>
            <a:r>
              <a:rPr lang="it-IT" dirty="0"/>
              <a:t> image. After </a:t>
            </a:r>
            <a:r>
              <a:rPr lang="it-IT" dirty="0" err="1"/>
              <a:t>this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employ</a:t>
            </a:r>
            <a:r>
              <a:rPr lang="it-IT" dirty="0"/>
              <a:t> the </a:t>
            </a:r>
            <a:r>
              <a:rPr lang="it-IT" dirty="0" err="1"/>
              <a:t>proposed</a:t>
            </a:r>
            <a:r>
              <a:rPr lang="it-IT" dirty="0"/>
              <a:t> image </a:t>
            </a:r>
            <a:r>
              <a:rPr lang="it-IT" dirty="0" err="1"/>
              <a:t>degradation</a:t>
            </a:r>
            <a:r>
              <a:rPr lang="it-IT" dirty="0"/>
              <a:t> model to </a:t>
            </a:r>
            <a:r>
              <a:rPr lang="it-IT" dirty="0" err="1"/>
              <a:t>degrade</a:t>
            </a:r>
            <a:r>
              <a:rPr lang="it-IT" dirty="0"/>
              <a:t> the </a:t>
            </a:r>
            <a:r>
              <a:rPr lang="it-IT" dirty="0" err="1"/>
              <a:t>four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distortions</a:t>
            </a:r>
            <a:r>
              <a:rPr lang="it-IT" dirty="0"/>
              <a:t> </a:t>
            </a:r>
            <a:r>
              <a:rPr lang="it-IT" dirty="0" err="1"/>
              <a:t>composition</a:t>
            </a:r>
            <a:r>
              <a:rPr lang="it-IT" dirty="0"/>
              <a:t>. </a:t>
            </a:r>
            <a:r>
              <a:rPr lang="it-IT" dirty="0" err="1"/>
              <a:t>Finally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encode</a:t>
            </a:r>
            <a:r>
              <a:rPr lang="it-IT" dirty="0"/>
              <a:t> the </a:t>
            </a:r>
            <a:r>
              <a:rPr lang="it-IT" dirty="0" err="1"/>
              <a:t>degraded</a:t>
            </a:r>
            <a:r>
              <a:rPr lang="it-IT" dirty="0"/>
              <a:t>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encoder. </a:t>
            </a:r>
            <a:r>
              <a:rPr lang="it-IT" dirty="0" err="1"/>
              <a:t>We</a:t>
            </a:r>
            <a:r>
              <a:rPr lang="it-IT" dirty="0"/>
              <a:t> use a contrastive </a:t>
            </a:r>
            <a:r>
              <a:rPr lang="it-IT" dirty="0" err="1"/>
              <a:t>loss</a:t>
            </a:r>
            <a:r>
              <a:rPr lang="it-IT" dirty="0"/>
              <a:t> to </a:t>
            </a:r>
            <a:r>
              <a:rPr lang="it-IT" dirty="0" err="1"/>
              <a:t>maximize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embeddings</a:t>
            </a:r>
            <a:r>
              <a:rPr lang="it-IT" dirty="0"/>
              <a:t> of the </a:t>
            </a:r>
            <a:r>
              <a:rPr lang="it-IT" dirty="0" err="1"/>
              <a:t>pairs</a:t>
            </a:r>
            <a:r>
              <a:rPr lang="it-IT" dirty="0"/>
              <a:t> of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. At the </a:t>
            </a:r>
            <a:r>
              <a:rPr lang="it-IT" dirty="0" err="1"/>
              <a:t>same</a:t>
            </a:r>
            <a:r>
              <a:rPr lang="it-IT" dirty="0"/>
              <a:t> time,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minimize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examples</a:t>
            </a:r>
            <a:r>
              <a:rPr lang="it-IT" dirty="0"/>
              <a:t>. Here,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crops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hard negative </a:t>
            </a:r>
            <a:r>
              <a:rPr lang="it-IT" dirty="0" err="1"/>
              <a:t>examples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differ</a:t>
            </a:r>
            <a:r>
              <a:rPr lang="it-IT" dirty="0"/>
              <a:t> from the full-scale </a:t>
            </a:r>
            <a:r>
              <a:rPr lang="it-IT" dirty="0" err="1"/>
              <a:t>ones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for a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 </a:t>
            </a:r>
            <a:r>
              <a:rPr lang="it-IT" dirty="0" err="1"/>
              <a:t>Indeed</a:t>
            </a:r>
            <a:r>
              <a:rPr lang="it-IT" dirty="0"/>
              <a:t>, note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clock tower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 in </a:t>
            </a:r>
            <a:r>
              <a:rPr lang="it-IT" dirty="0" err="1"/>
              <a:t>both</a:t>
            </a:r>
            <a:r>
              <a:rPr lang="it-IT" dirty="0"/>
              <a:t> the full-scale and </a:t>
            </a:r>
            <a:r>
              <a:rPr lang="it-IT" dirty="0" err="1"/>
              <a:t>half</a:t>
            </a:r>
            <a:r>
              <a:rPr lang="it-IT" dirty="0"/>
              <a:t>-scale </a:t>
            </a:r>
            <a:r>
              <a:rPr lang="it-IT" dirty="0" err="1"/>
              <a:t>versions</a:t>
            </a:r>
            <a:r>
              <a:rPr lang="it-IT" dirty="0"/>
              <a:t> of the pristine image, after the </a:t>
            </a:r>
            <a:r>
              <a:rPr lang="it-IT" dirty="0" err="1"/>
              <a:t>degradation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becomes</a:t>
            </a:r>
            <a:r>
              <a:rPr lang="it-IT" dirty="0"/>
              <a:t> a red blob in the full scale image </a:t>
            </a:r>
            <a:r>
              <a:rPr lang="it-IT" dirty="0" err="1"/>
              <a:t>while</a:t>
            </a:r>
            <a:r>
              <a:rPr lang="it-IT" dirty="0"/>
              <a:t> in the </a:t>
            </a:r>
            <a:r>
              <a:rPr lang="it-IT" dirty="0" err="1"/>
              <a:t>half</a:t>
            </a:r>
            <a:r>
              <a:rPr lang="it-IT" dirty="0"/>
              <a:t> scale </a:t>
            </a:r>
            <a:r>
              <a:rPr lang="it-IT" dirty="0" err="1"/>
              <a:t>version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completely</a:t>
            </a:r>
            <a:r>
              <a:rPr lang="it-IT" dirty="0"/>
              <a:t> blue, due to the </a:t>
            </a:r>
            <a:r>
              <a:rPr lang="it-IT" dirty="0" err="1"/>
              <a:t>downsampling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606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Let’s</a:t>
            </a:r>
            <a:r>
              <a:rPr lang="it-IT" dirty="0"/>
              <a:t> take a look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experimental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. </a:t>
            </a:r>
            <a:r>
              <a:rPr lang="it-IT" dirty="0" err="1"/>
              <a:t>We</a:t>
            </a:r>
            <a:r>
              <a:rPr lang="it-IT" dirty="0"/>
              <a:t> compare ARNIQA to state-of-the-art </a:t>
            </a:r>
            <a:r>
              <a:rPr lang="it-IT" dirty="0" err="1"/>
              <a:t>methods</a:t>
            </a:r>
            <a:r>
              <a:rPr lang="it-IT" dirty="0"/>
              <a:t> on </a:t>
            </a:r>
            <a:r>
              <a:rPr lang="it-IT" dirty="0" err="1"/>
              <a:t>six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Image Quality </a:t>
            </a:r>
            <a:r>
              <a:rPr lang="it-IT" dirty="0" err="1"/>
              <a:t>Assessment</a:t>
            </a:r>
            <a:r>
              <a:rPr lang="it-IT" dirty="0"/>
              <a:t> datasets, </a:t>
            </a:r>
            <a:r>
              <a:rPr lang="it-IT" dirty="0" err="1"/>
              <a:t>comprising</a:t>
            </a:r>
            <a:r>
              <a:rPr lang="it-IT" dirty="0"/>
              <a:t> </a:t>
            </a:r>
            <a:r>
              <a:rPr lang="it-IT" dirty="0" err="1"/>
              <a:t>both</a:t>
            </a:r>
            <a:r>
              <a:rPr lang="it-IT" dirty="0"/>
              <a:t> </a:t>
            </a:r>
            <a:r>
              <a:rPr lang="it-IT" dirty="0" err="1"/>
              <a:t>synthetic</a:t>
            </a:r>
            <a:r>
              <a:rPr lang="it-IT" dirty="0"/>
              <a:t> and </a:t>
            </a:r>
            <a:r>
              <a:rPr lang="it-IT" dirty="0" err="1"/>
              <a:t>authentic</a:t>
            </a:r>
            <a:r>
              <a:rPr lang="it-IT" dirty="0"/>
              <a:t> </a:t>
            </a:r>
            <a:r>
              <a:rPr lang="it-IT" dirty="0" err="1"/>
              <a:t>distortions</a:t>
            </a:r>
            <a:r>
              <a:rPr lang="it-IT" dirty="0"/>
              <a:t>. On the </a:t>
            </a:r>
            <a:r>
              <a:rPr lang="it-IT" dirty="0" err="1"/>
              <a:t>left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ARNIQA </a:t>
            </a:r>
            <a:r>
              <a:rPr lang="it-IT" dirty="0" err="1"/>
              <a:t>achieves</a:t>
            </a:r>
            <a:r>
              <a:rPr lang="it-IT" dirty="0"/>
              <a:t> state-of-the-art </a:t>
            </a:r>
            <a:r>
              <a:rPr lang="it-IT" dirty="0" err="1"/>
              <a:t>results</a:t>
            </a:r>
            <a:r>
              <a:rPr lang="it-IT" dirty="0"/>
              <a:t> on </a:t>
            </a:r>
            <a:r>
              <a:rPr lang="it-IT" dirty="0" err="1"/>
              <a:t>all</a:t>
            </a:r>
            <a:r>
              <a:rPr lang="it-IT" dirty="0"/>
              <a:t> the datasets and </a:t>
            </a:r>
            <a:r>
              <a:rPr lang="it-IT" dirty="0" err="1"/>
              <a:t>obtains</a:t>
            </a:r>
            <a:r>
              <a:rPr lang="it-IT" dirty="0"/>
              <a:t> the best performance on </a:t>
            </a:r>
            <a:r>
              <a:rPr lang="it-IT" dirty="0" err="1"/>
              <a:t>average</a:t>
            </a:r>
            <a:r>
              <a:rPr lang="it-IT" dirty="0"/>
              <a:t>. On the </a:t>
            </a:r>
            <a:r>
              <a:rPr lang="it-IT" dirty="0" err="1"/>
              <a:t>right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compare the t-SNE </a:t>
            </a:r>
            <a:r>
              <a:rPr lang="it-IT" dirty="0" err="1"/>
              <a:t>visualizations</a:t>
            </a:r>
            <a:r>
              <a:rPr lang="it-IT" dirty="0"/>
              <a:t> of the </a:t>
            </a:r>
            <a:r>
              <a:rPr lang="it-IT" dirty="0" err="1"/>
              <a:t>embeddings</a:t>
            </a:r>
            <a:r>
              <a:rPr lang="it-IT" dirty="0"/>
              <a:t> of the KADID dataset of Re-IQA and ARNIQA. The plots show </a:t>
            </a:r>
            <a:r>
              <a:rPr lang="it-IT" dirty="0" err="1"/>
              <a:t>that</a:t>
            </a:r>
            <a:r>
              <a:rPr lang="it-IT" dirty="0"/>
              <a:t> ARNIQA </a:t>
            </a:r>
            <a:r>
              <a:rPr lang="it-IT" dirty="0" err="1"/>
              <a:t>generates</a:t>
            </a:r>
            <a:r>
              <a:rPr lang="it-IT" dirty="0"/>
              <a:t> more </a:t>
            </a:r>
            <a:r>
              <a:rPr lang="it-IT" dirty="0" err="1"/>
              <a:t>easily</a:t>
            </a:r>
            <a:r>
              <a:rPr lang="it-IT" dirty="0"/>
              <a:t> </a:t>
            </a:r>
            <a:r>
              <a:rPr lang="it-IT" dirty="0" err="1"/>
              <a:t>distinguishable</a:t>
            </a:r>
            <a:r>
              <a:rPr lang="it-IT" dirty="0"/>
              <a:t> clusters for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degradation</a:t>
            </a:r>
            <a:r>
              <a:rPr lang="it-IT" dirty="0"/>
              <a:t> </a:t>
            </a:r>
            <a:r>
              <a:rPr lang="it-IT" dirty="0" err="1"/>
              <a:t>types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consistent</a:t>
            </a:r>
            <a:r>
              <a:rPr lang="it-IT" dirty="0"/>
              <a:t> with </a:t>
            </a:r>
            <a:r>
              <a:rPr lang="it-IT" dirty="0" err="1"/>
              <a:t>our</a:t>
            </a:r>
            <a:r>
              <a:rPr lang="it-IT" dirty="0"/>
              <a:t> training strategy,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aims</a:t>
            </a:r>
            <a:r>
              <a:rPr lang="it-IT" dirty="0"/>
              <a:t> to </a:t>
            </a:r>
            <a:r>
              <a:rPr lang="it-IT" dirty="0" err="1"/>
              <a:t>train</a:t>
            </a:r>
            <a:r>
              <a:rPr lang="it-IT" dirty="0"/>
              <a:t> an encoder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generates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embeddings</a:t>
            </a:r>
            <a:r>
              <a:rPr lang="it-IT" dirty="0"/>
              <a:t> for images </a:t>
            </a:r>
            <a:r>
              <a:rPr lang="it-IT" dirty="0" err="1"/>
              <a:t>degraded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way.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7067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Furthermore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evaluated</a:t>
            </a:r>
            <a:r>
              <a:rPr lang="it-IT" dirty="0"/>
              <a:t> the </a:t>
            </a:r>
            <a:r>
              <a:rPr lang="it-IT" dirty="0" err="1"/>
              <a:t>robustness</a:t>
            </a:r>
            <a:r>
              <a:rPr lang="it-IT" dirty="0"/>
              <a:t> and </a:t>
            </a:r>
            <a:r>
              <a:rPr lang="it-IT" dirty="0" err="1"/>
              <a:t>generalization</a:t>
            </a:r>
            <a:r>
              <a:rPr lang="it-IT" dirty="0"/>
              <a:t> capabilities of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method</a:t>
            </a:r>
            <a:r>
              <a:rPr lang="it-IT" dirty="0"/>
              <a:t>. On the </a:t>
            </a:r>
            <a:r>
              <a:rPr lang="it-IT" dirty="0" err="1"/>
              <a:t>left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report the </a:t>
            </a:r>
            <a:r>
              <a:rPr lang="it-IT" dirty="0" err="1"/>
              <a:t>results</a:t>
            </a:r>
            <a:r>
              <a:rPr lang="it-IT" dirty="0"/>
              <a:t> of the group maximum </a:t>
            </a:r>
            <a:r>
              <a:rPr lang="it-IT" dirty="0" err="1"/>
              <a:t>differentiation</a:t>
            </a:r>
            <a:r>
              <a:rPr lang="it-IT" dirty="0"/>
              <a:t> </a:t>
            </a:r>
            <a:r>
              <a:rPr lang="it-IT" dirty="0" err="1"/>
              <a:t>competition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Re-IQA and ARNIQA. The </a:t>
            </a:r>
            <a:r>
              <a:rPr lang="it-IT" dirty="0" err="1"/>
              <a:t>results</a:t>
            </a:r>
            <a:r>
              <a:rPr lang="it-IT" dirty="0"/>
              <a:t> show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more </a:t>
            </a:r>
            <a:r>
              <a:rPr lang="it-IT" dirty="0" err="1"/>
              <a:t>robust</a:t>
            </a:r>
            <a:r>
              <a:rPr lang="it-IT" dirty="0"/>
              <a:t>. On the </a:t>
            </a:r>
            <a:r>
              <a:rPr lang="it-IT" dirty="0" err="1"/>
              <a:t>right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of the cross-dataset </a:t>
            </a:r>
            <a:r>
              <a:rPr lang="it-IT" dirty="0" err="1"/>
              <a:t>evaluation</a:t>
            </a:r>
            <a:r>
              <a:rPr lang="it-IT" dirty="0"/>
              <a:t>. </a:t>
            </a:r>
            <a:r>
              <a:rPr lang="it-IT" dirty="0" err="1"/>
              <a:t>Also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case, ARNIQA </a:t>
            </a:r>
            <a:r>
              <a:rPr lang="it-IT" dirty="0" err="1"/>
              <a:t>outperforms</a:t>
            </a:r>
            <a:r>
              <a:rPr lang="it-IT" dirty="0"/>
              <a:t> the baselines, </a:t>
            </a:r>
            <a:r>
              <a:rPr lang="it-IT" dirty="0" err="1"/>
              <a:t>proving</a:t>
            </a:r>
            <a:r>
              <a:rPr lang="it-IT" dirty="0"/>
              <a:t> to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generalization</a:t>
            </a:r>
            <a:r>
              <a:rPr lang="it-IT" dirty="0"/>
              <a:t> capabilities.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540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</a:t>
            </a:r>
            <a:r>
              <a:rPr lang="it-IT" dirty="0" err="1"/>
              <a:t>conclusion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seen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supervised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for NR-IQA are limited by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reliance</a:t>
            </a:r>
            <a:r>
              <a:rPr lang="it-IT" dirty="0"/>
              <a:t> on </a:t>
            </a:r>
            <a:r>
              <a:rPr lang="it-IT" dirty="0" err="1"/>
              <a:t>expensive</a:t>
            </a:r>
            <a:r>
              <a:rPr lang="it-IT" dirty="0"/>
              <a:t> </a:t>
            </a:r>
            <a:r>
              <a:rPr lang="it-IT" dirty="0" err="1"/>
              <a:t>manual</a:t>
            </a:r>
            <a:r>
              <a:rPr lang="it-IT" dirty="0"/>
              <a:t> data </a:t>
            </a:r>
            <a:r>
              <a:rPr lang="it-IT" dirty="0" err="1"/>
              <a:t>labeling</a:t>
            </a:r>
            <a:r>
              <a:rPr lang="it-IT" dirty="0"/>
              <a:t>. To </a:t>
            </a:r>
            <a:r>
              <a:rPr lang="it-IT" dirty="0" err="1"/>
              <a:t>address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limitation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propose an </a:t>
            </a:r>
            <a:r>
              <a:rPr lang="it-IT" dirty="0" err="1"/>
              <a:t>approach</a:t>
            </a:r>
            <a:r>
              <a:rPr lang="it-IT" dirty="0"/>
              <a:t> </a:t>
            </a:r>
            <a:r>
              <a:rPr lang="it-IT" dirty="0" err="1"/>
              <a:t>named</a:t>
            </a:r>
            <a:r>
              <a:rPr lang="it-IT" dirty="0"/>
              <a:t> ARNIQA </a:t>
            </a:r>
            <a:r>
              <a:rPr lang="it-IT" dirty="0" err="1"/>
              <a:t>that</a:t>
            </a:r>
            <a:r>
              <a:rPr lang="it-IT" dirty="0"/>
              <a:t> models the image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manifold</a:t>
            </a:r>
            <a:r>
              <a:rPr lang="it-IT" dirty="0"/>
              <a:t> in a self-</a:t>
            </a:r>
            <a:r>
              <a:rPr lang="it-IT" dirty="0" err="1"/>
              <a:t>supervised</a:t>
            </a:r>
            <a:r>
              <a:rPr lang="it-IT" dirty="0"/>
              <a:t> way by </a:t>
            </a:r>
            <a:r>
              <a:rPr lang="it-IT" dirty="0" err="1"/>
              <a:t>maximizing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77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4092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Supervised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for No-Reference Image Quality </a:t>
            </a:r>
            <a:r>
              <a:rPr lang="it-IT" dirty="0" err="1"/>
              <a:t>Assessment</a:t>
            </a:r>
            <a:r>
              <a:rPr lang="it-IT" dirty="0"/>
              <a:t> </a:t>
            </a:r>
            <a:r>
              <a:rPr lang="it-IT" dirty="0" err="1"/>
              <a:t>require</a:t>
            </a:r>
            <a:r>
              <a:rPr lang="it-IT" dirty="0"/>
              <a:t> </a:t>
            </a:r>
            <a:r>
              <a:rPr lang="it-IT" dirty="0" err="1"/>
              <a:t>labeled</a:t>
            </a:r>
            <a:r>
              <a:rPr lang="it-IT" dirty="0"/>
              <a:t> datasets for training, </a:t>
            </a:r>
            <a:r>
              <a:rPr lang="it-IT" dirty="0" err="1"/>
              <a:t>which</a:t>
            </a:r>
            <a:r>
              <a:rPr lang="it-IT" dirty="0"/>
              <a:t> are </a:t>
            </a:r>
            <a:r>
              <a:rPr lang="it-IT" dirty="0" err="1"/>
              <a:t>expensive</a:t>
            </a:r>
            <a:r>
              <a:rPr lang="it-IT" dirty="0"/>
              <a:t> and time-</a:t>
            </a:r>
            <a:r>
              <a:rPr lang="it-IT" dirty="0" err="1"/>
              <a:t>consuming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reliance</a:t>
            </a:r>
            <a:r>
              <a:rPr lang="it-IT" dirty="0"/>
              <a:t> on </a:t>
            </a:r>
            <a:r>
              <a:rPr lang="it-IT" dirty="0" err="1"/>
              <a:t>labeled</a:t>
            </a:r>
            <a:r>
              <a:rPr lang="it-IT" dirty="0"/>
              <a:t> data </a:t>
            </a:r>
            <a:r>
              <a:rPr lang="it-IT" dirty="0" err="1"/>
              <a:t>hampers</a:t>
            </a:r>
            <a:r>
              <a:rPr lang="it-IT" dirty="0"/>
              <a:t> the </a:t>
            </a:r>
            <a:r>
              <a:rPr lang="it-IT" dirty="0" err="1"/>
              <a:t>scalability</a:t>
            </a:r>
            <a:r>
              <a:rPr lang="it-IT" dirty="0"/>
              <a:t> and </a:t>
            </a:r>
            <a:r>
              <a:rPr lang="it-IT" dirty="0" err="1"/>
              <a:t>applicability</a:t>
            </a:r>
            <a:r>
              <a:rPr lang="it-IT" dirty="0"/>
              <a:t> of </a:t>
            </a:r>
            <a:r>
              <a:rPr lang="it-IT" dirty="0" err="1"/>
              <a:t>supervised</a:t>
            </a:r>
            <a:r>
              <a:rPr lang="it-IT" dirty="0"/>
              <a:t> </a:t>
            </a:r>
            <a:r>
              <a:rPr lang="it-IT" dirty="0" err="1"/>
              <a:t>approaches</a:t>
            </a:r>
            <a:r>
              <a:rPr lang="it-IT" dirty="0"/>
              <a:t>. To </a:t>
            </a:r>
            <a:r>
              <a:rPr lang="it-IT" dirty="0" err="1"/>
              <a:t>address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limitation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rely</a:t>
            </a:r>
            <a:r>
              <a:rPr lang="it-IT" dirty="0"/>
              <a:t> on self-</a:t>
            </a:r>
            <a:r>
              <a:rPr lang="it-IT" dirty="0" err="1"/>
              <a:t>supervised</a:t>
            </a:r>
            <a:r>
              <a:rPr lang="it-IT" dirty="0"/>
              <a:t> learning, and in </a:t>
            </a:r>
            <a:r>
              <a:rPr lang="it-IT" dirty="0" err="1"/>
              <a:t>particular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propose ARNIQA, a self-</a:t>
            </a:r>
            <a:r>
              <a:rPr lang="it-IT" dirty="0" err="1"/>
              <a:t>supervised</a:t>
            </a:r>
            <a:r>
              <a:rPr lang="it-IT" dirty="0"/>
              <a:t> </a:t>
            </a:r>
            <a:r>
              <a:rPr lang="it-IT" dirty="0" err="1"/>
              <a:t>approach</a:t>
            </a:r>
            <a:r>
              <a:rPr lang="it-IT" dirty="0"/>
              <a:t> for NR-IQA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aims</a:t>
            </a:r>
            <a:r>
              <a:rPr lang="it-IT" dirty="0"/>
              <a:t> to </a:t>
            </a:r>
            <a:r>
              <a:rPr lang="it-IT" dirty="0" err="1"/>
              <a:t>learn</a:t>
            </a:r>
            <a:r>
              <a:rPr lang="it-IT" dirty="0"/>
              <a:t> the image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manifold</a:t>
            </a:r>
            <a:r>
              <a:rPr lang="it-IT" dirty="0"/>
              <a:t>. To </a:t>
            </a:r>
            <a:r>
              <a:rPr lang="it-IT" dirty="0" err="1"/>
              <a:t>this</a:t>
            </a:r>
            <a:r>
              <a:rPr lang="it-IT" dirty="0"/>
              <a:t> end,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train</a:t>
            </a:r>
            <a:r>
              <a:rPr lang="it-IT" dirty="0"/>
              <a:t> an encoder by </a:t>
            </a:r>
            <a:r>
              <a:rPr lang="it-IT" dirty="0" err="1"/>
              <a:t>maximizing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embeddings</a:t>
            </a:r>
            <a:r>
              <a:rPr lang="it-IT" dirty="0"/>
              <a:t> of </a:t>
            </a:r>
            <a:r>
              <a:rPr lang="it-IT" dirty="0" err="1"/>
              <a:t>different</a:t>
            </a:r>
            <a:r>
              <a:rPr lang="it-IT" dirty="0"/>
              <a:t> images </a:t>
            </a:r>
            <a:r>
              <a:rPr lang="it-IT" dirty="0" err="1"/>
              <a:t>degraded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way.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synthetically</a:t>
            </a:r>
            <a:r>
              <a:rPr lang="it-IT" dirty="0"/>
              <a:t> </a:t>
            </a:r>
            <a:r>
              <a:rPr lang="it-IT" dirty="0" err="1"/>
              <a:t>degrade</a:t>
            </a:r>
            <a:r>
              <a:rPr lang="it-IT" dirty="0"/>
              <a:t> the images </a:t>
            </a:r>
            <a:r>
              <a:rPr lang="it-IT" dirty="0" err="1"/>
              <a:t>during</a:t>
            </a:r>
            <a:r>
              <a:rPr lang="it-IT" dirty="0"/>
              <a:t> training, </a:t>
            </a:r>
            <a:r>
              <a:rPr lang="it-IT" dirty="0" err="1"/>
              <a:t>we</a:t>
            </a:r>
            <a:r>
              <a:rPr lang="it-IT" dirty="0"/>
              <a:t> introduce a custom image </a:t>
            </a:r>
            <a:r>
              <a:rPr lang="it-IT" dirty="0" err="1"/>
              <a:t>degradation</a:t>
            </a:r>
            <a:r>
              <a:rPr lang="it-IT" dirty="0"/>
              <a:t> model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randomly</a:t>
            </a:r>
            <a:r>
              <a:rPr lang="it-IT" dirty="0"/>
              <a:t> </a:t>
            </a:r>
            <a:r>
              <a:rPr lang="it-IT" dirty="0" err="1"/>
              <a:t>assembles</a:t>
            </a:r>
            <a:r>
              <a:rPr lang="it-IT" dirty="0"/>
              <a:t> </a:t>
            </a:r>
            <a:r>
              <a:rPr lang="it-IT" dirty="0" err="1"/>
              <a:t>ordered</a:t>
            </a:r>
            <a:r>
              <a:rPr lang="it-IT" dirty="0"/>
              <a:t> </a:t>
            </a:r>
            <a:r>
              <a:rPr lang="it-IT" dirty="0" err="1"/>
              <a:t>sequences</a:t>
            </a:r>
            <a:r>
              <a:rPr lang="it-IT" dirty="0"/>
              <a:t> of </a:t>
            </a:r>
            <a:r>
              <a:rPr lang="it-IT" dirty="0" err="1"/>
              <a:t>distortions</a:t>
            </a:r>
            <a:r>
              <a:rPr lang="it-IT" dirty="0"/>
              <a:t>. In </a:t>
            </a:r>
            <a:r>
              <a:rPr lang="it-IT" dirty="0" err="1"/>
              <a:t>this</a:t>
            </a:r>
            <a:r>
              <a:rPr lang="it-IT" dirty="0"/>
              <a:t> way,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expose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model to a wide </a:t>
            </a:r>
            <a:r>
              <a:rPr lang="it-IT" dirty="0" err="1"/>
              <a:t>variety</a:t>
            </a:r>
            <a:r>
              <a:rPr lang="it-IT" dirty="0"/>
              <a:t> of </a:t>
            </a:r>
            <a:r>
              <a:rPr lang="it-IT" dirty="0" err="1"/>
              <a:t>degradation</a:t>
            </a:r>
            <a:r>
              <a:rPr lang="it-IT" dirty="0"/>
              <a:t> patterns </a:t>
            </a:r>
            <a:r>
              <a:rPr lang="it-IT" dirty="0" err="1"/>
              <a:t>during</a:t>
            </a:r>
            <a:r>
              <a:rPr lang="it-IT" dirty="0"/>
              <a:t> training.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43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an </a:t>
            </a:r>
            <a:r>
              <a:rPr lang="it-IT" dirty="0" err="1"/>
              <a:t>overview</a:t>
            </a:r>
            <a:r>
              <a:rPr lang="it-IT" dirty="0"/>
              <a:t> on </a:t>
            </a:r>
            <a:r>
              <a:rPr lang="it-IT" dirty="0" err="1"/>
              <a:t>how</a:t>
            </a:r>
            <a:r>
              <a:rPr lang="it-IT" dirty="0"/>
              <a:t> self-</a:t>
            </a:r>
            <a:r>
              <a:rPr lang="it-IT" dirty="0" err="1"/>
              <a:t>supervised</a:t>
            </a:r>
            <a:r>
              <a:rPr lang="it-IT" dirty="0"/>
              <a:t> learning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applied</a:t>
            </a:r>
            <a:r>
              <a:rPr lang="it-IT" dirty="0"/>
              <a:t> to Image Quality </a:t>
            </a:r>
            <a:r>
              <a:rPr lang="it-IT" dirty="0" err="1"/>
              <a:t>Assessment</a:t>
            </a:r>
            <a:r>
              <a:rPr lang="it-IT" dirty="0"/>
              <a:t>. Self-</a:t>
            </a:r>
            <a:r>
              <a:rPr lang="it-IT" dirty="0" err="1"/>
              <a:t>supervised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for No-Reference Image Quality </a:t>
            </a:r>
            <a:r>
              <a:rPr lang="it-IT" dirty="0" err="1"/>
              <a:t>Assessment</a:t>
            </a:r>
            <a:r>
              <a:rPr lang="it-IT" dirty="0"/>
              <a:t> involve 2 steps. The first step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pre</a:t>
            </a:r>
            <a:r>
              <a:rPr lang="it-IT" dirty="0"/>
              <a:t>-training of an encoder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unlabeled</a:t>
            </a:r>
            <a:r>
              <a:rPr lang="it-IT" dirty="0"/>
              <a:t> images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synthetically</a:t>
            </a:r>
            <a:r>
              <a:rPr lang="it-IT" dirty="0"/>
              <a:t> </a:t>
            </a:r>
            <a:r>
              <a:rPr lang="it-IT" dirty="0" err="1"/>
              <a:t>degraded</a:t>
            </a:r>
            <a:r>
              <a:rPr lang="it-IT" dirty="0"/>
              <a:t> with an image </a:t>
            </a:r>
            <a:r>
              <a:rPr lang="it-IT" dirty="0" err="1"/>
              <a:t>degradation</a:t>
            </a:r>
            <a:r>
              <a:rPr lang="it-IT" dirty="0"/>
              <a:t> model. The second step </a:t>
            </a:r>
            <a:r>
              <a:rPr lang="it-IT" dirty="0" err="1"/>
              <a:t>is</a:t>
            </a:r>
            <a:r>
              <a:rPr lang="it-IT" dirty="0"/>
              <a:t> the dataset-</a:t>
            </a:r>
            <a:r>
              <a:rPr lang="it-IT" dirty="0" err="1"/>
              <a:t>specific</a:t>
            </a:r>
            <a:r>
              <a:rPr lang="it-IT" dirty="0"/>
              <a:t> training of a linear </a:t>
            </a:r>
            <a:r>
              <a:rPr lang="it-IT" dirty="0" err="1"/>
              <a:t>regressor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mean</a:t>
            </a:r>
            <a:r>
              <a:rPr lang="it-IT" dirty="0"/>
              <a:t> opinion scores. The linear </a:t>
            </a:r>
            <a:r>
              <a:rPr lang="it-IT" dirty="0" err="1"/>
              <a:t>regressor</a:t>
            </a:r>
            <a:r>
              <a:rPr lang="it-IT" dirty="0"/>
              <a:t> takes in input the image </a:t>
            </a:r>
            <a:r>
              <a:rPr lang="it-IT" dirty="0" err="1"/>
              <a:t>representations</a:t>
            </a:r>
            <a:r>
              <a:rPr lang="it-IT" dirty="0"/>
              <a:t> </a:t>
            </a:r>
            <a:r>
              <a:rPr lang="it-IT" dirty="0" err="1"/>
              <a:t>generated</a:t>
            </a:r>
            <a:r>
              <a:rPr lang="it-IT" dirty="0"/>
              <a:t> by the encoder and outputs the </a:t>
            </a:r>
            <a:r>
              <a:rPr lang="it-IT" dirty="0" err="1"/>
              <a:t>final</a:t>
            </a:r>
            <a:r>
              <a:rPr lang="it-IT" dirty="0"/>
              <a:t> </a:t>
            </a:r>
            <a:r>
              <a:rPr lang="it-IT" dirty="0" err="1"/>
              <a:t>quality</a:t>
            </a:r>
            <a:r>
              <a:rPr lang="it-IT" dirty="0"/>
              <a:t> scores. Note </a:t>
            </a:r>
            <a:r>
              <a:rPr lang="it-IT" dirty="0" err="1"/>
              <a:t>that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second step, the encoder weights are </a:t>
            </a:r>
            <a:r>
              <a:rPr lang="it-IT" dirty="0" err="1"/>
              <a:t>frozen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6679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an </a:t>
            </a:r>
            <a:r>
              <a:rPr lang="it-IT" dirty="0" err="1"/>
              <a:t>overview</a:t>
            </a:r>
            <a:r>
              <a:rPr lang="it-IT" dirty="0"/>
              <a:t> on </a:t>
            </a:r>
            <a:r>
              <a:rPr lang="it-IT" dirty="0" err="1"/>
              <a:t>how</a:t>
            </a:r>
            <a:r>
              <a:rPr lang="it-IT" dirty="0"/>
              <a:t> self-</a:t>
            </a:r>
            <a:r>
              <a:rPr lang="it-IT" dirty="0" err="1"/>
              <a:t>supervised</a:t>
            </a:r>
            <a:r>
              <a:rPr lang="it-IT" dirty="0"/>
              <a:t> learning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applied</a:t>
            </a:r>
            <a:r>
              <a:rPr lang="it-IT" dirty="0"/>
              <a:t> to Image Quality </a:t>
            </a:r>
            <a:r>
              <a:rPr lang="it-IT" dirty="0" err="1"/>
              <a:t>Assessment</a:t>
            </a:r>
            <a:r>
              <a:rPr lang="it-IT" dirty="0"/>
              <a:t>. Self-</a:t>
            </a:r>
            <a:r>
              <a:rPr lang="it-IT" dirty="0" err="1"/>
              <a:t>supervised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for No-Reference Image Quality </a:t>
            </a:r>
            <a:r>
              <a:rPr lang="it-IT" dirty="0" err="1"/>
              <a:t>Assessment</a:t>
            </a:r>
            <a:r>
              <a:rPr lang="it-IT" dirty="0"/>
              <a:t> involve 2 steps. The first step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pre</a:t>
            </a:r>
            <a:r>
              <a:rPr lang="it-IT" dirty="0"/>
              <a:t>-training of an encoder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unlabeled</a:t>
            </a:r>
            <a:r>
              <a:rPr lang="it-IT" dirty="0"/>
              <a:t> images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synthetically</a:t>
            </a:r>
            <a:r>
              <a:rPr lang="it-IT" dirty="0"/>
              <a:t> </a:t>
            </a:r>
            <a:r>
              <a:rPr lang="it-IT" dirty="0" err="1"/>
              <a:t>degraded</a:t>
            </a:r>
            <a:r>
              <a:rPr lang="it-IT" dirty="0"/>
              <a:t> with an image </a:t>
            </a:r>
            <a:r>
              <a:rPr lang="it-IT" dirty="0" err="1"/>
              <a:t>degradation</a:t>
            </a:r>
            <a:r>
              <a:rPr lang="it-IT" dirty="0"/>
              <a:t> model. The second step </a:t>
            </a:r>
            <a:r>
              <a:rPr lang="it-IT" dirty="0" err="1"/>
              <a:t>is</a:t>
            </a:r>
            <a:r>
              <a:rPr lang="it-IT" dirty="0"/>
              <a:t> the dataset-</a:t>
            </a:r>
            <a:r>
              <a:rPr lang="it-IT" dirty="0" err="1"/>
              <a:t>specific</a:t>
            </a:r>
            <a:r>
              <a:rPr lang="it-IT" dirty="0"/>
              <a:t> training of a linear </a:t>
            </a:r>
            <a:r>
              <a:rPr lang="it-IT" dirty="0" err="1"/>
              <a:t>regressor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mean</a:t>
            </a:r>
            <a:r>
              <a:rPr lang="it-IT" dirty="0"/>
              <a:t> opinion scores. The linear </a:t>
            </a:r>
            <a:r>
              <a:rPr lang="it-IT" dirty="0" err="1"/>
              <a:t>regressor</a:t>
            </a:r>
            <a:r>
              <a:rPr lang="it-IT" dirty="0"/>
              <a:t> takes in input the image </a:t>
            </a:r>
            <a:r>
              <a:rPr lang="it-IT" dirty="0" err="1"/>
              <a:t>representations</a:t>
            </a:r>
            <a:r>
              <a:rPr lang="it-IT" dirty="0"/>
              <a:t> </a:t>
            </a:r>
            <a:r>
              <a:rPr lang="it-IT" dirty="0" err="1"/>
              <a:t>generated</a:t>
            </a:r>
            <a:r>
              <a:rPr lang="it-IT" dirty="0"/>
              <a:t> by the encoder and outputs the </a:t>
            </a:r>
            <a:r>
              <a:rPr lang="it-IT" dirty="0" err="1"/>
              <a:t>final</a:t>
            </a:r>
            <a:r>
              <a:rPr lang="it-IT" dirty="0"/>
              <a:t> </a:t>
            </a:r>
            <a:r>
              <a:rPr lang="it-IT" dirty="0" err="1"/>
              <a:t>quality</a:t>
            </a:r>
            <a:r>
              <a:rPr lang="it-IT" dirty="0"/>
              <a:t> scores. Note </a:t>
            </a:r>
            <a:r>
              <a:rPr lang="it-IT" dirty="0" err="1"/>
              <a:t>that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second step, the encoder weights are </a:t>
            </a:r>
            <a:r>
              <a:rPr lang="it-IT" dirty="0" err="1"/>
              <a:t>frozen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984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an </a:t>
            </a:r>
            <a:r>
              <a:rPr lang="it-IT" dirty="0" err="1"/>
              <a:t>overview</a:t>
            </a:r>
            <a:r>
              <a:rPr lang="it-IT" dirty="0"/>
              <a:t> on </a:t>
            </a:r>
            <a:r>
              <a:rPr lang="it-IT" dirty="0" err="1"/>
              <a:t>how</a:t>
            </a:r>
            <a:r>
              <a:rPr lang="it-IT" dirty="0"/>
              <a:t> self-</a:t>
            </a:r>
            <a:r>
              <a:rPr lang="it-IT" dirty="0" err="1"/>
              <a:t>supervised</a:t>
            </a:r>
            <a:r>
              <a:rPr lang="it-IT" dirty="0"/>
              <a:t> learning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applied</a:t>
            </a:r>
            <a:r>
              <a:rPr lang="it-IT" dirty="0"/>
              <a:t> to Image Quality </a:t>
            </a:r>
            <a:r>
              <a:rPr lang="it-IT" dirty="0" err="1"/>
              <a:t>Assessment</a:t>
            </a:r>
            <a:r>
              <a:rPr lang="it-IT" dirty="0"/>
              <a:t>. Self-</a:t>
            </a:r>
            <a:r>
              <a:rPr lang="it-IT" dirty="0" err="1"/>
              <a:t>supervised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for No-Reference Image Quality </a:t>
            </a:r>
            <a:r>
              <a:rPr lang="it-IT" dirty="0" err="1"/>
              <a:t>Assessment</a:t>
            </a:r>
            <a:r>
              <a:rPr lang="it-IT" dirty="0"/>
              <a:t> involve 2 steps. The first step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pre</a:t>
            </a:r>
            <a:r>
              <a:rPr lang="it-IT" dirty="0"/>
              <a:t>-training of an encoder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unlabeled</a:t>
            </a:r>
            <a:r>
              <a:rPr lang="it-IT" dirty="0"/>
              <a:t> images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synthetically</a:t>
            </a:r>
            <a:r>
              <a:rPr lang="it-IT" dirty="0"/>
              <a:t> </a:t>
            </a:r>
            <a:r>
              <a:rPr lang="it-IT" dirty="0" err="1"/>
              <a:t>degraded</a:t>
            </a:r>
            <a:r>
              <a:rPr lang="it-IT" dirty="0"/>
              <a:t> with an image </a:t>
            </a:r>
            <a:r>
              <a:rPr lang="it-IT" dirty="0" err="1"/>
              <a:t>degradation</a:t>
            </a:r>
            <a:r>
              <a:rPr lang="it-IT" dirty="0"/>
              <a:t> model. The second step </a:t>
            </a:r>
            <a:r>
              <a:rPr lang="it-IT" dirty="0" err="1"/>
              <a:t>is</a:t>
            </a:r>
            <a:r>
              <a:rPr lang="it-IT" dirty="0"/>
              <a:t> the dataset-</a:t>
            </a:r>
            <a:r>
              <a:rPr lang="it-IT" dirty="0" err="1"/>
              <a:t>specific</a:t>
            </a:r>
            <a:r>
              <a:rPr lang="it-IT" dirty="0"/>
              <a:t> training of a linear </a:t>
            </a:r>
            <a:r>
              <a:rPr lang="it-IT" dirty="0" err="1"/>
              <a:t>regressor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mean</a:t>
            </a:r>
            <a:r>
              <a:rPr lang="it-IT" dirty="0"/>
              <a:t> opinion scores. The linear </a:t>
            </a:r>
            <a:r>
              <a:rPr lang="it-IT" dirty="0" err="1"/>
              <a:t>regressor</a:t>
            </a:r>
            <a:r>
              <a:rPr lang="it-IT" dirty="0"/>
              <a:t> takes in input the image </a:t>
            </a:r>
            <a:r>
              <a:rPr lang="it-IT" dirty="0" err="1"/>
              <a:t>representations</a:t>
            </a:r>
            <a:r>
              <a:rPr lang="it-IT" dirty="0"/>
              <a:t> </a:t>
            </a:r>
            <a:r>
              <a:rPr lang="it-IT" dirty="0" err="1"/>
              <a:t>generated</a:t>
            </a:r>
            <a:r>
              <a:rPr lang="it-IT" dirty="0"/>
              <a:t> by the encoder and outputs the </a:t>
            </a:r>
            <a:r>
              <a:rPr lang="it-IT" dirty="0" err="1"/>
              <a:t>final</a:t>
            </a:r>
            <a:r>
              <a:rPr lang="it-IT" dirty="0"/>
              <a:t> </a:t>
            </a:r>
            <a:r>
              <a:rPr lang="it-IT" dirty="0" err="1"/>
              <a:t>quality</a:t>
            </a:r>
            <a:r>
              <a:rPr lang="it-IT" dirty="0"/>
              <a:t> scores. Note </a:t>
            </a:r>
            <a:r>
              <a:rPr lang="it-IT" dirty="0" err="1"/>
              <a:t>that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second step, the encoder weights are </a:t>
            </a:r>
            <a:r>
              <a:rPr lang="it-IT" dirty="0" err="1"/>
              <a:t>frozen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32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goal of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approach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modeling</a:t>
            </a:r>
            <a:r>
              <a:rPr lang="it-IT" dirty="0"/>
              <a:t> the image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manifold</a:t>
            </a:r>
            <a:r>
              <a:rPr lang="it-IT" dirty="0"/>
              <a:t>. The image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manifold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defined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</a:t>
            </a:r>
            <a:r>
              <a:rPr lang="it-IT" dirty="0" err="1"/>
              <a:t>continous</a:t>
            </a:r>
            <a:r>
              <a:rPr lang="it-IT" dirty="0"/>
              <a:t> </a:t>
            </a:r>
            <a:r>
              <a:rPr lang="it-IT" dirty="0" err="1"/>
              <a:t>space</a:t>
            </a:r>
            <a:r>
              <a:rPr lang="it-IT" dirty="0"/>
              <a:t> of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possible</a:t>
            </a:r>
            <a:r>
              <a:rPr lang="it-IT" dirty="0"/>
              <a:t> </a:t>
            </a:r>
            <a:r>
              <a:rPr lang="it-IT" dirty="0" err="1"/>
              <a:t>degradations</a:t>
            </a:r>
            <a:r>
              <a:rPr lang="it-IT" dirty="0"/>
              <a:t> to </a:t>
            </a:r>
            <a:r>
              <a:rPr lang="it-IT" dirty="0" err="1"/>
              <a:t>which</a:t>
            </a:r>
            <a:r>
              <a:rPr lang="it-IT" dirty="0"/>
              <a:t> an image can be </a:t>
            </a:r>
            <a:r>
              <a:rPr lang="it-IT" dirty="0" err="1"/>
              <a:t>subjected</a:t>
            </a:r>
            <a:r>
              <a:rPr lang="it-IT" dirty="0"/>
              <a:t>. 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manifold</a:t>
            </a:r>
            <a:r>
              <a:rPr lang="it-IT" dirty="0"/>
              <a:t>,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regions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types</a:t>
            </a:r>
            <a:r>
              <a:rPr lang="it-IT" dirty="0"/>
              <a:t> and degrees of </a:t>
            </a:r>
            <a:r>
              <a:rPr lang="it-IT" dirty="0" err="1"/>
              <a:t>degradation</a:t>
            </a:r>
            <a:r>
              <a:rPr lang="it-IT" dirty="0"/>
              <a:t>. For </a:t>
            </a:r>
            <a:r>
              <a:rPr lang="it-IT" dirty="0" err="1"/>
              <a:t>example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in the figure on the </a:t>
            </a:r>
            <a:r>
              <a:rPr lang="it-IT" dirty="0" err="1"/>
              <a:t>right</a:t>
            </a:r>
            <a:r>
              <a:rPr lang="it-IT" dirty="0"/>
              <a:t>, images </a:t>
            </a:r>
            <a:r>
              <a:rPr lang="it-IT" dirty="0" err="1"/>
              <a:t>showing</a:t>
            </a:r>
            <a:r>
              <a:rPr lang="it-IT" dirty="0"/>
              <a:t> </a:t>
            </a:r>
            <a:r>
              <a:rPr lang="it-IT" dirty="0" err="1"/>
              <a:t>distinct</a:t>
            </a:r>
            <a:r>
              <a:rPr lang="it-IT" dirty="0"/>
              <a:t> </a:t>
            </a:r>
            <a:r>
              <a:rPr lang="it-IT" dirty="0" err="1"/>
              <a:t>blur</a:t>
            </a:r>
            <a:r>
              <a:rPr lang="it-IT" dirty="0"/>
              <a:t> and </a:t>
            </a:r>
            <a:r>
              <a:rPr lang="it-IT" dirty="0" err="1"/>
              <a:t>noise</a:t>
            </a:r>
            <a:r>
              <a:rPr lang="it-IT" dirty="0"/>
              <a:t> patterns </a:t>
            </a:r>
            <a:r>
              <a:rPr lang="it-IT" dirty="0" err="1"/>
              <a:t>lie</a:t>
            </a:r>
            <a:r>
              <a:rPr lang="it-IT" dirty="0"/>
              <a:t> in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areas</a:t>
            </a:r>
            <a:r>
              <a:rPr lang="it-IT" dirty="0"/>
              <a:t> of the </a:t>
            </a:r>
            <a:r>
              <a:rPr lang="it-IT" dirty="0" err="1"/>
              <a:t>manifold</a:t>
            </a:r>
            <a:r>
              <a:rPr lang="it-IT" dirty="0"/>
              <a:t>. The image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manifold</a:t>
            </a:r>
            <a:r>
              <a:rPr lang="it-IT" dirty="0"/>
              <a:t> </a:t>
            </a:r>
            <a:r>
              <a:rPr lang="it-IT" dirty="0" err="1"/>
              <a:t>represents</a:t>
            </a:r>
            <a:r>
              <a:rPr lang="it-IT" dirty="0"/>
              <a:t> image </a:t>
            </a:r>
            <a:r>
              <a:rPr lang="it-IT" dirty="0" err="1"/>
              <a:t>quality</a:t>
            </a:r>
            <a:r>
              <a:rPr lang="it-IT" dirty="0"/>
              <a:t> in an </a:t>
            </a:r>
            <a:r>
              <a:rPr lang="it-IT" dirty="0" err="1"/>
              <a:t>instrinsic</a:t>
            </a:r>
            <a:r>
              <a:rPr lang="it-IT" dirty="0"/>
              <a:t> </a:t>
            </a:r>
            <a:r>
              <a:rPr lang="it-IT" dirty="0" err="1"/>
              <a:t>manner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images </a:t>
            </a:r>
            <a:r>
              <a:rPr lang="it-IT" dirty="0" err="1"/>
              <a:t>showing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degradation</a:t>
            </a:r>
            <a:r>
              <a:rPr lang="it-IT" dirty="0"/>
              <a:t> patterns are prone to be </a:t>
            </a:r>
            <a:r>
              <a:rPr lang="it-IT" dirty="0" err="1"/>
              <a:t>perceived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having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quality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76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show the </a:t>
            </a:r>
            <a:r>
              <a:rPr lang="it-IT" dirty="0" err="1"/>
              <a:t>main</a:t>
            </a:r>
            <a:r>
              <a:rPr lang="it-IT" dirty="0"/>
              <a:t> idea of </a:t>
            </a:r>
            <a:r>
              <a:rPr lang="it-IT" dirty="0" err="1"/>
              <a:t>our</a:t>
            </a:r>
            <a:r>
              <a:rPr lang="it-IT" dirty="0"/>
              <a:t> work and the </a:t>
            </a:r>
            <a:r>
              <a:rPr lang="it-IT" dirty="0" err="1"/>
              <a:t>difference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ARNIQA and </a:t>
            </a:r>
            <a:r>
              <a:rPr lang="it-IT" dirty="0" err="1"/>
              <a:t>other</a:t>
            </a:r>
            <a:r>
              <a:rPr lang="it-IT" dirty="0"/>
              <a:t> self-</a:t>
            </a:r>
            <a:r>
              <a:rPr lang="it-IT" dirty="0" err="1"/>
              <a:t>supervised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for No-Reference Image Quality </a:t>
            </a:r>
            <a:r>
              <a:rPr lang="it-IT" dirty="0" err="1"/>
              <a:t>Assessment</a:t>
            </a:r>
            <a:r>
              <a:rPr lang="it-IT" dirty="0"/>
              <a:t>. The </a:t>
            </a:r>
            <a:r>
              <a:rPr lang="it-IT" dirty="0" err="1"/>
              <a:t>current</a:t>
            </a:r>
            <a:r>
              <a:rPr lang="it-IT" dirty="0"/>
              <a:t> state of the art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maximizing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patches from the </a:t>
            </a:r>
            <a:r>
              <a:rPr lang="it-IT" dirty="0" err="1"/>
              <a:t>same</a:t>
            </a:r>
            <a:r>
              <a:rPr lang="it-IT" dirty="0"/>
              <a:t> image. </a:t>
            </a:r>
            <a:r>
              <a:rPr lang="it-IT" dirty="0" err="1"/>
              <a:t>Therefore</a:t>
            </a:r>
            <a:r>
              <a:rPr lang="it-IT" dirty="0"/>
              <a:t>, the patches share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content</a:t>
            </a:r>
            <a:r>
              <a:rPr lang="it-IT" dirty="0"/>
              <a:t> and are </a:t>
            </a:r>
            <a:r>
              <a:rPr lang="it-IT" dirty="0" err="1"/>
              <a:t>degraded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way. On the </a:t>
            </a:r>
            <a:r>
              <a:rPr lang="it-IT" dirty="0" err="1"/>
              <a:t>contrary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maximize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representations</a:t>
            </a:r>
            <a:r>
              <a:rPr lang="it-IT" dirty="0"/>
              <a:t> of </a:t>
            </a:r>
            <a:r>
              <a:rPr lang="it-IT" dirty="0" err="1"/>
              <a:t>two</a:t>
            </a:r>
            <a:r>
              <a:rPr lang="it-IT" dirty="0"/>
              <a:t> patches coming from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images </a:t>
            </a:r>
            <a:r>
              <a:rPr lang="it-IT" dirty="0" err="1"/>
              <a:t>degraded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manner</a:t>
            </a:r>
            <a:r>
              <a:rPr lang="it-IT" dirty="0"/>
              <a:t>. </a:t>
            </a:r>
            <a:r>
              <a:rPr lang="it-IT" dirty="0" err="1"/>
              <a:t>Therefore</a:t>
            </a:r>
            <a:r>
              <a:rPr lang="it-IT" dirty="0"/>
              <a:t>, the patches </a:t>
            </a:r>
            <a:r>
              <a:rPr lang="it-IT" dirty="0" err="1"/>
              <a:t>contain</a:t>
            </a:r>
            <a:r>
              <a:rPr lang="it-IT" dirty="0"/>
              <a:t> </a:t>
            </a:r>
            <a:r>
              <a:rPr lang="it-IT" dirty="0" err="1"/>
              <a:t>completely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content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are </a:t>
            </a:r>
            <a:r>
              <a:rPr lang="it-IT" dirty="0" err="1"/>
              <a:t>degraded</a:t>
            </a:r>
            <a:r>
              <a:rPr lang="it-IT" dirty="0"/>
              <a:t> with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 In </a:t>
            </a:r>
            <a:r>
              <a:rPr lang="it-IT" dirty="0" err="1"/>
              <a:t>this</a:t>
            </a:r>
            <a:r>
              <a:rPr lang="it-IT" dirty="0"/>
              <a:t> way, </a:t>
            </a:r>
            <a:r>
              <a:rPr lang="it-IT" dirty="0" err="1"/>
              <a:t>we</a:t>
            </a:r>
            <a:r>
              <a:rPr lang="it-IT" dirty="0"/>
              <a:t> make </a:t>
            </a:r>
            <a:r>
              <a:rPr lang="it-IT" dirty="0" err="1"/>
              <a:t>our</a:t>
            </a:r>
            <a:r>
              <a:rPr lang="it-IT" dirty="0"/>
              <a:t> encoder generate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embeddings</a:t>
            </a:r>
            <a:r>
              <a:rPr lang="it-IT" dirty="0"/>
              <a:t> for </a:t>
            </a:r>
            <a:r>
              <a:rPr lang="it-IT" dirty="0" err="1"/>
              <a:t>different</a:t>
            </a:r>
            <a:r>
              <a:rPr lang="it-IT" dirty="0"/>
              <a:t> images </a:t>
            </a:r>
            <a:r>
              <a:rPr lang="it-IT" dirty="0" err="1"/>
              <a:t>degraded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way, </a:t>
            </a:r>
            <a:r>
              <a:rPr lang="it-IT" dirty="0" err="1"/>
              <a:t>despite</a:t>
            </a:r>
            <a:r>
              <a:rPr lang="it-IT" dirty="0"/>
              <a:t> </a:t>
            </a:r>
            <a:r>
              <a:rPr lang="it-IT" dirty="0" err="1"/>
              <a:t>varying</a:t>
            </a:r>
            <a:r>
              <a:rPr lang="it-IT" dirty="0"/>
              <a:t> </a:t>
            </a:r>
            <a:r>
              <a:rPr lang="it-IT" dirty="0" err="1"/>
              <a:t>content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498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Here </a:t>
            </a:r>
            <a:r>
              <a:rPr lang="it-IT" dirty="0" err="1"/>
              <a:t>we</a:t>
            </a:r>
            <a:r>
              <a:rPr lang="it-IT" dirty="0"/>
              <a:t> show the </a:t>
            </a:r>
            <a:r>
              <a:rPr lang="it-IT" dirty="0" err="1"/>
              <a:t>main</a:t>
            </a:r>
            <a:r>
              <a:rPr lang="it-IT" dirty="0"/>
              <a:t> idea of </a:t>
            </a:r>
            <a:r>
              <a:rPr lang="it-IT" dirty="0" err="1"/>
              <a:t>our</a:t>
            </a:r>
            <a:r>
              <a:rPr lang="it-IT" dirty="0"/>
              <a:t> work and the </a:t>
            </a:r>
            <a:r>
              <a:rPr lang="it-IT" dirty="0" err="1"/>
              <a:t>difference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ARNIQA and </a:t>
            </a:r>
            <a:r>
              <a:rPr lang="it-IT" dirty="0" err="1"/>
              <a:t>other</a:t>
            </a:r>
            <a:r>
              <a:rPr lang="it-IT" dirty="0"/>
              <a:t> self-</a:t>
            </a:r>
            <a:r>
              <a:rPr lang="it-IT" dirty="0" err="1"/>
              <a:t>supervised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for No-Reference Image Quality </a:t>
            </a:r>
            <a:r>
              <a:rPr lang="it-IT" dirty="0" err="1"/>
              <a:t>Assessment</a:t>
            </a:r>
            <a:r>
              <a:rPr lang="it-IT" dirty="0"/>
              <a:t>. The </a:t>
            </a:r>
            <a:r>
              <a:rPr lang="it-IT" dirty="0" err="1"/>
              <a:t>current</a:t>
            </a:r>
            <a:r>
              <a:rPr lang="it-IT" dirty="0"/>
              <a:t> state of the art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maximizing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patches from the </a:t>
            </a:r>
            <a:r>
              <a:rPr lang="it-IT" dirty="0" err="1"/>
              <a:t>same</a:t>
            </a:r>
            <a:r>
              <a:rPr lang="it-IT" dirty="0"/>
              <a:t> image. </a:t>
            </a:r>
            <a:r>
              <a:rPr lang="it-IT" dirty="0" err="1"/>
              <a:t>Therefore</a:t>
            </a:r>
            <a:r>
              <a:rPr lang="it-IT" dirty="0"/>
              <a:t>, the patches share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content</a:t>
            </a:r>
            <a:r>
              <a:rPr lang="it-IT" dirty="0"/>
              <a:t> and are </a:t>
            </a:r>
            <a:r>
              <a:rPr lang="it-IT" dirty="0" err="1"/>
              <a:t>degraded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way. On the </a:t>
            </a:r>
            <a:r>
              <a:rPr lang="it-IT" dirty="0" err="1"/>
              <a:t>contrary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maximize</a:t>
            </a:r>
            <a:r>
              <a:rPr lang="it-IT" dirty="0"/>
              <a:t> the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representations</a:t>
            </a:r>
            <a:r>
              <a:rPr lang="it-IT" dirty="0"/>
              <a:t> of </a:t>
            </a:r>
            <a:r>
              <a:rPr lang="it-IT" dirty="0" err="1"/>
              <a:t>two</a:t>
            </a:r>
            <a:r>
              <a:rPr lang="it-IT" dirty="0"/>
              <a:t> patches coming from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images </a:t>
            </a:r>
            <a:r>
              <a:rPr lang="it-IT" dirty="0" err="1"/>
              <a:t>degraded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manner</a:t>
            </a:r>
            <a:r>
              <a:rPr lang="it-IT" dirty="0"/>
              <a:t>. </a:t>
            </a:r>
            <a:r>
              <a:rPr lang="it-IT" dirty="0" err="1"/>
              <a:t>Therefore</a:t>
            </a:r>
            <a:r>
              <a:rPr lang="it-IT" dirty="0"/>
              <a:t>, the patches </a:t>
            </a:r>
            <a:r>
              <a:rPr lang="it-IT" dirty="0" err="1"/>
              <a:t>contain</a:t>
            </a:r>
            <a:r>
              <a:rPr lang="it-IT" dirty="0"/>
              <a:t> </a:t>
            </a:r>
            <a:r>
              <a:rPr lang="it-IT" dirty="0" err="1"/>
              <a:t>completely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content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are </a:t>
            </a:r>
            <a:r>
              <a:rPr lang="it-IT" dirty="0" err="1"/>
              <a:t>degraded</a:t>
            </a:r>
            <a:r>
              <a:rPr lang="it-IT" dirty="0"/>
              <a:t> with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. In </a:t>
            </a:r>
            <a:r>
              <a:rPr lang="it-IT" dirty="0" err="1"/>
              <a:t>this</a:t>
            </a:r>
            <a:r>
              <a:rPr lang="it-IT" dirty="0"/>
              <a:t> way, </a:t>
            </a:r>
            <a:r>
              <a:rPr lang="it-IT" dirty="0" err="1"/>
              <a:t>we</a:t>
            </a:r>
            <a:r>
              <a:rPr lang="it-IT" dirty="0"/>
              <a:t> make </a:t>
            </a:r>
            <a:r>
              <a:rPr lang="it-IT" dirty="0" err="1"/>
              <a:t>our</a:t>
            </a:r>
            <a:r>
              <a:rPr lang="it-IT" dirty="0"/>
              <a:t> encoder generate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embeddings</a:t>
            </a:r>
            <a:r>
              <a:rPr lang="it-IT" dirty="0"/>
              <a:t> for </a:t>
            </a:r>
            <a:r>
              <a:rPr lang="it-IT" dirty="0" err="1"/>
              <a:t>different</a:t>
            </a:r>
            <a:r>
              <a:rPr lang="it-IT" dirty="0"/>
              <a:t> images </a:t>
            </a:r>
            <a:r>
              <a:rPr lang="it-IT" dirty="0" err="1"/>
              <a:t>degraded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way, </a:t>
            </a:r>
            <a:r>
              <a:rPr lang="it-IT" dirty="0" err="1"/>
              <a:t>despite</a:t>
            </a:r>
            <a:r>
              <a:rPr lang="it-IT" dirty="0"/>
              <a:t> </a:t>
            </a:r>
            <a:r>
              <a:rPr lang="it-IT" dirty="0" err="1"/>
              <a:t>varying</a:t>
            </a:r>
            <a:r>
              <a:rPr lang="it-IT" dirty="0"/>
              <a:t> </a:t>
            </a:r>
            <a:r>
              <a:rPr lang="it-IT" dirty="0" err="1"/>
              <a:t>content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062C8-7866-4ADC-B8B9-86EE6A2E6D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405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49438-5582-CEF0-30CF-5DF7CFCA5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435A77-BE92-8465-5C56-CA5602F2A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A86F7-9FEB-AF7B-47D5-A19DBAC75B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BD05F-0C5E-DB73-6628-C4940BF3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AE2BB-18D2-D844-4356-0A369F752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70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F6BFA83D-2402-3DBD-CA52-F3B031BB0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B1940E6-70A6-2FAA-BA81-0D4C438403EA}"/>
              </a:ext>
            </a:extLst>
          </p:cNvPr>
          <p:cNvSpPr/>
          <p:nvPr userDrawn="1"/>
        </p:nvSpPr>
        <p:spPr>
          <a:xfrm>
            <a:off x="838200" y="2325890"/>
            <a:ext cx="10515599" cy="4068773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3897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1C3F2-268C-8632-633B-77297B94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0B5DAB-D484-6AB0-DACB-FC11D0C08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77B9A-779F-9D6F-6834-2266EE631B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E5311-2D0D-947F-1EAB-27C90166A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CC794-09F2-0C29-BC53-CE1F54E1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014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987E1F-1926-B53B-2303-4885EA8A4F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FD178-C5CF-9B6C-0812-FBF777D67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7275-E977-428C-C9BC-9E850F25B9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08A12-93C4-4D5D-6B93-1C3EEEFCE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1662B-AC79-C19B-6622-A4FEFE8A3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614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21CA0-6EC2-07FF-FD30-02D1D796F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74F96-E867-F8B2-EAB4-1AFD3E3C8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F22BD-0958-FFF9-1781-77D5C82F4E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C5AE7-7D07-2C07-18A1-BF5BDA86D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D572E-4B81-538E-EF53-16645D770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080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3CC99-968E-CAAE-69FE-BC359F113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28DCF-0FD2-674B-C4C2-9599704259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7D4E73-82DC-DC81-83A2-42C92A4B3C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2B9BB-DF6B-04A2-6DAD-9C5154F4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18ADB-3621-5DCD-B1DB-791036F4F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37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BA8FE-FA31-630F-E59D-4F054FD5F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3490A-2F82-09CA-231E-457735C96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675346-F57E-ED58-72C7-286474B5E9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131234-0428-AAF6-820D-0B019658A2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D376A-6A27-DF69-5ED2-4864A2AD2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BD714-B40F-F0B9-F2F2-69A31804D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32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B6D11-830C-8D28-10DE-72D261FC4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6F68E-E441-F349-E7AF-2E2D7018E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F33C2-7A8E-0CCD-FE6F-543AD17B1D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8629D2-1592-0851-6BA6-52754FE36A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FCC61-C379-CB05-C969-FD4F9159CB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93CD42-1979-A09C-3414-239909B9B7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E0FF8E-1404-1BAD-0091-03912A812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62B3AE-7EB5-A24D-B802-4072D163E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18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3B63-A797-4CFE-514E-9DF572DE2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F5BDFA-1A65-C6C7-9894-4FCCAEE810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AFFEF5-ACE5-F11A-680F-A261C634F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FCF8A6-558C-D7DB-7F6B-909D15CB8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596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5FB219-90D9-BDC1-635D-2722DF72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4F6A0-06BA-B9FF-0FAB-F328242CC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E5338C-F39C-AE31-0CE2-F3A3777DB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76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5B648-C352-0B31-E8DC-F218184C8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7F7EF-BCD0-41A2-B131-45C3CB770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10890-00BE-D0C2-74FD-A336844251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71FD8-A416-FFE0-8EA3-5AC59D1953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D3064-906E-83DF-F920-166A866B2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77E7D0-9E8A-A543-92FC-4F5E23805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08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1A635-66E7-5312-2BA8-C70EE459F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42ACE7-7C76-E8EF-93F9-02C5A1D463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4EA44-DB71-D5F5-6F1C-A677CC60F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F5F19-DA5B-365F-658B-0D022958E4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EAAD7E-3B4C-4B5F-B92F-8EB804375FDA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8272-716A-7C00-08CC-7DBB2F63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99983-B992-1243-F586-E974ABF5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8B8C11-C514-4F81-8AAA-CE033CB75C5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857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5D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F9CF8E-9278-F98E-9E72-E8BF743B3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867D9-B4B4-43ED-1058-3E7C1A28E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16476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14C21176-6DDD-A928-ACA4-BFDA3F826F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0517" y="356765"/>
            <a:ext cx="3332518" cy="7908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145ECF-D942-BA37-DC76-A53F49ADD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9221" y="849927"/>
            <a:ext cx="10500541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ARNIQA: Learning Distortion Manifold for Image Quality Assessment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FB8E14-2D71-5854-5C34-A160B8D4E9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347" y="5317602"/>
            <a:ext cx="10269415" cy="1340861"/>
          </a:xfrm>
          <a:noFill/>
        </p:spPr>
        <p:txBody>
          <a:bodyPr>
            <a:normAutofit/>
          </a:bodyPr>
          <a:lstStyle/>
          <a:p>
            <a:r>
              <a:rPr lang="en-US" sz="2200" b="1" baseline="30000" dirty="0"/>
              <a:t>1</a:t>
            </a:r>
            <a:r>
              <a:rPr lang="en-US" sz="2200" b="1" dirty="0"/>
              <a:t>MICC – University of Florence</a:t>
            </a:r>
          </a:p>
          <a:p>
            <a:r>
              <a:rPr lang="en-US" sz="2200" b="1" baseline="30000" dirty="0"/>
              <a:t>2</a:t>
            </a:r>
            <a:r>
              <a:rPr lang="en-US" sz="2200" b="1" dirty="0"/>
              <a:t>Pegaso Telematic University</a:t>
            </a:r>
          </a:p>
          <a:p>
            <a:r>
              <a:rPr lang="en-US" sz="2200" i="1" dirty="0"/>
              <a:t>Winter Conference on Applications of Computer Vision 2024 (WACV2024</a:t>
            </a:r>
            <a:r>
              <a:rPr lang="en-US" sz="2200" dirty="0"/>
              <a:t>)</a:t>
            </a:r>
          </a:p>
          <a:p>
            <a:pPr algn="l"/>
            <a:endParaRPr lang="en-US" sz="1600" i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0A8664E-CAC5-B422-F94E-FA95678BA848}"/>
              </a:ext>
            </a:extLst>
          </p:cNvPr>
          <p:cNvGrpSpPr/>
          <p:nvPr/>
        </p:nvGrpSpPr>
        <p:grpSpPr>
          <a:xfrm>
            <a:off x="9452510" y="3576370"/>
            <a:ext cx="2024272" cy="1478029"/>
            <a:chOff x="9452510" y="3639126"/>
            <a:chExt cx="2024272" cy="147802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BE04B33-3B9E-04AA-807B-C883F82923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15202B"/>
                </a:clrFrom>
                <a:clrTo>
                  <a:srgbClr val="15202B">
                    <a:alpha val="0"/>
                  </a:srgbClr>
                </a:clrTo>
              </a:clrChange>
            </a:blip>
            <a:srcRect t="13363" b="9857"/>
            <a:stretch/>
          </p:blipFill>
          <p:spPr>
            <a:xfrm>
              <a:off x="9915728" y="3639126"/>
              <a:ext cx="980816" cy="980816"/>
            </a:xfrm>
            <a:prstGeom prst="ellipse">
              <a:avLst/>
            </a:prstGeom>
            <a:ln w="38100">
              <a:solidFill>
                <a:srgbClr val="FFED9F"/>
              </a:solidFill>
            </a:ln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A7889B-F4BE-D54D-1CA0-A9B0CDF23B3D}"/>
                </a:ext>
              </a:extLst>
            </p:cNvPr>
            <p:cNvSpPr/>
            <p:nvPr/>
          </p:nvSpPr>
          <p:spPr>
            <a:xfrm>
              <a:off x="9452510" y="4747823"/>
              <a:ext cx="20242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Alberto Del Bimbo</a:t>
              </a:r>
              <a:r>
                <a:rPr lang="en-US" baseline="30000" dirty="0"/>
                <a:t>1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EE0C645A-410E-286C-FA45-849BFDBC2111}"/>
              </a:ext>
            </a:extLst>
          </p:cNvPr>
          <p:cNvSpPr>
            <a:spLocks/>
          </p:cNvSpPr>
          <p:nvPr/>
        </p:nvSpPr>
        <p:spPr>
          <a:xfrm>
            <a:off x="920618" y="4683385"/>
            <a:ext cx="19749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Lorenzo Agnolucci</a:t>
            </a:r>
            <a:r>
              <a:rPr lang="en-US" baseline="30000" dirty="0"/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D7144-085E-F55C-FD4B-A7C40221BD2A}"/>
              </a:ext>
            </a:extLst>
          </p:cNvPr>
          <p:cNvSpPr/>
          <p:nvPr/>
        </p:nvSpPr>
        <p:spPr>
          <a:xfrm>
            <a:off x="3900075" y="4683385"/>
            <a:ext cx="18625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Leonardo Galteri</a:t>
            </a:r>
            <a:r>
              <a:rPr lang="en-US" baseline="30000" dirty="0"/>
              <a:t>2</a:t>
            </a:r>
          </a:p>
        </p:txBody>
      </p: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81167BB7-2658-D8BE-0D81-1A6C0498ECDA}"/>
              </a:ext>
            </a:extLst>
          </p:cNvPr>
          <p:cNvGrpSpPr/>
          <p:nvPr/>
        </p:nvGrpSpPr>
        <p:grpSpPr>
          <a:xfrm>
            <a:off x="6783677" y="3576370"/>
            <a:ext cx="1531648" cy="1478029"/>
            <a:chOff x="6783677" y="3522581"/>
            <a:chExt cx="1531648" cy="147802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C311091-3160-43CB-3DC1-C33CDD647A1F}"/>
                </a:ext>
              </a:extLst>
            </p:cNvPr>
            <p:cNvSpPr/>
            <p:nvPr/>
          </p:nvSpPr>
          <p:spPr>
            <a:xfrm>
              <a:off x="6783677" y="4631278"/>
              <a:ext cx="15316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Marco Bertini</a:t>
              </a:r>
              <a:r>
                <a:rPr lang="en-US" baseline="30000" dirty="0"/>
                <a:t>1</a:t>
              </a:r>
            </a:p>
          </p:txBody>
        </p:sp>
        <p:pic>
          <p:nvPicPr>
            <p:cNvPr id="43" name="Immagine 42" descr="Immagine che contiene Viso umano, occhiali, persona, Fronte&#10;&#10;Descrizione generata automaticamente">
              <a:extLst>
                <a:ext uri="{FF2B5EF4-FFF2-40B4-BE49-F238E27FC236}">
                  <a16:creationId xmlns:a16="http://schemas.microsoft.com/office/drawing/2014/main" id="{51BF707F-7D31-371F-D4AD-B9D88CB6A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4326" y="3522581"/>
              <a:ext cx="1046956" cy="1046956"/>
            </a:xfrm>
            <a:prstGeom prst="rect">
              <a:avLst/>
            </a:prstGeom>
          </p:spPr>
        </p:pic>
      </p:grpSp>
      <p:pic>
        <p:nvPicPr>
          <p:cNvPr id="13" name="Immagine 12" descr="Immagine che contiene Viso umano, Fronte, Mento, persona&#10;&#10;Descrizione generata automaticamente">
            <a:extLst>
              <a:ext uri="{FF2B5EF4-FFF2-40B4-BE49-F238E27FC236}">
                <a16:creationId xmlns:a16="http://schemas.microsoft.com/office/drawing/2014/main" id="{33D19E6A-66F5-E002-0DE6-14BD69CA5BAB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000" y="3576371"/>
            <a:ext cx="1036012" cy="1046955"/>
          </a:xfrm>
          <a:prstGeom prst="rect">
            <a:avLst/>
          </a:prstGeom>
        </p:spPr>
      </p:pic>
      <p:pic>
        <p:nvPicPr>
          <p:cNvPr id="21" name="Immagine 20" descr="Immagine che contiene Viso umano, Barba umana, Fronte, barba e baffi&#10;&#10;Descrizione generata automaticamente">
            <a:extLst>
              <a:ext uri="{FF2B5EF4-FFF2-40B4-BE49-F238E27FC236}">
                <a16:creationId xmlns:a16="http://schemas.microsoft.com/office/drawing/2014/main" id="{1FEB043D-D68E-5348-9DAA-1185738716B0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800" y="3578189"/>
            <a:ext cx="1047600" cy="1047600"/>
          </a:xfrm>
          <a:prstGeom prst="rect">
            <a:avLst/>
          </a:prstGeom>
        </p:spPr>
      </p:pic>
      <p:pic>
        <p:nvPicPr>
          <p:cNvPr id="5" name="Immagine 4" descr="Immagine che contiene Carattere, testo, Elementi grafici, logo&#10;&#10;Descrizione generata automaticamente">
            <a:extLst>
              <a:ext uri="{FF2B5EF4-FFF2-40B4-BE49-F238E27FC236}">
                <a16:creationId xmlns:a16="http://schemas.microsoft.com/office/drawing/2014/main" id="{4EB87219-31B3-65B5-2FE6-016E98EEF3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662" y="350395"/>
            <a:ext cx="2859126" cy="790822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3AE089E7-5F17-8CBB-8B9F-CE856D0F7C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75" y="88280"/>
            <a:ext cx="1212886" cy="132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453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Image </a:t>
            </a:r>
            <a:r>
              <a:rPr lang="it-IT" dirty="0" err="1"/>
              <a:t>Degradation</a:t>
            </a:r>
            <a:r>
              <a:rPr lang="it-IT" dirty="0"/>
              <a:t> Model</a:t>
            </a:r>
            <a:endParaRPr lang="en-US" dirty="0"/>
          </a:p>
        </p:txBody>
      </p:sp>
      <p:sp>
        <p:nvSpPr>
          <p:cNvPr id="824" name="Rectangle: Rounded Corners 70">
            <a:extLst>
              <a:ext uri="{FF2B5EF4-FFF2-40B4-BE49-F238E27FC236}">
                <a16:creationId xmlns:a16="http://schemas.microsoft.com/office/drawing/2014/main" id="{BFB8E4E4-DB56-F343-859A-66F8B17523F0}"/>
              </a:ext>
            </a:extLst>
          </p:cNvPr>
          <p:cNvSpPr/>
          <p:nvPr/>
        </p:nvSpPr>
        <p:spPr>
          <a:xfrm>
            <a:off x="838200" y="1283415"/>
            <a:ext cx="10510082" cy="1538613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25" name="Segnaposto contenuto 21">
            <a:extLst>
              <a:ext uri="{FF2B5EF4-FFF2-40B4-BE49-F238E27FC236}">
                <a16:creationId xmlns:a16="http://schemas.microsoft.com/office/drawing/2014/main" id="{25AB5BF4-6116-F3D7-BF5A-A865B10F1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3415"/>
            <a:ext cx="10515600" cy="168838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We randomly assemble </a:t>
            </a:r>
            <a:r>
              <a:rPr lang="en-US" sz="2400" b="1" dirty="0"/>
              <a:t>ordered sequences of distortions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Our image degradation model can generate </a:t>
            </a:r>
            <a:r>
              <a:rPr lang="en-US" sz="2400" b="1" dirty="0"/>
              <a:t>100</a:t>
            </a:r>
            <a:r>
              <a:rPr lang="en-US" sz="2400" dirty="0"/>
              <a:t> times more distinct distortion compositions than existing methods [4]</a:t>
            </a:r>
          </a:p>
          <a:p>
            <a:pPr>
              <a:lnSpc>
                <a:spcPct val="110000"/>
              </a:lnSpc>
              <a:spcAft>
                <a:spcPts val="1800"/>
              </a:spcAft>
            </a:pPr>
            <a:endParaRPr lang="en-US" sz="2500" dirty="0"/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F177F47-C686-B532-7BCD-1EE51EF3504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806" y="3070540"/>
            <a:ext cx="7244387" cy="31768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6BF57CD-2BC2-F8DF-5CB5-33F54BA12341}"/>
              </a:ext>
            </a:extLst>
          </p:cNvPr>
          <p:cNvSpPr txBox="1"/>
          <p:nvPr/>
        </p:nvSpPr>
        <p:spPr>
          <a:xfrm>
            <a:off x="737992" y="6506255"/>
            <a:ext cx="73848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[4] Zhao et al., “Quality-aware Pre-trained Models for Blind Image Quality Assessment”, CVPR 2023</a:t>
            </a:r>
          </a:p>
        </p:txBody>
      </p:sp>
    </p:spTree>
    <p:extLst>
      <p:ext uri="{BB962C8B-B14F-4D97-AF65-F5344CB8AC3E}">
        <p14:creationId xmlns:p14="http://schemas.microsoft.com/office/powerpoint/2010/main" val="1921554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Training Strategy</a:t>
            </a:r>
            <a:endParaRPr lang="en-US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907797D-116C-6DC9-CB0E-6B6A8565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914"/>
          <a:stretch/>
        </p:blipFill>
        <p:spPr>
          <a:xfrm>
            <a:off x="1752009" y="2608978"/>
            <a:ext cx="1397591" cy="3825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ectangle: Rounded Corners 70">
            <a:extLst>
              <a:ext uri="{FF2B5EF4-FFF2-40B4-BE49-F238E27FC236}">
                <a16:creationId xmlns:a16="http://schemas.microsoft.com/office/drawing/2014/main" id="{7C384F6F-4D72-463B-2317-8BD5592CF31E}"/>
              </a:ext>
            </a:extLst>
          </p:cNvPr>
          <p:cNvSpPr/>
          <p:nvPr/>
        </p:nvSpPr>
        <p:spPr>
          <a:xfrm>
            <a:off x="838200" y="1283415"/>
            <a:ext cx="10510082" cy="1025208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egnaposto contenuto 21">
            <a:extLst>
              <a:ext uri="{FF2B5EF4-FFF2-40B4-BE49-F238E27FC236}">
                <a16:creationId xmlns:a16="http://schemas.microsoft.com/office/drawing/2014/main" id="{A7A89EB5-9905-5E31-90F3-B78FAF78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3498"/>
            <a:ext cx="10515600" cy="102520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We treat half-resolution crops as hard negative examples, as they differ from the full-scale ones only for a </a:t>
            </a:r>
            <a:r>
              <a:rPr lang="en-US" sz="2400" dirty="0" err="1"/>
              <a:t>downsampling</a:t>
            </a:r>
            <a:r>
              <a:rPr lang="en-US" sz="2400" dirty="0"/>
              <a:t> distortion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D50568A-2367-2513-4784-578E7F5C0A64}"/>
              </a:ext>
            </a:extLst>
          </p:cNvPr>
          <p:cNvSpPr/>
          <p:nvPr/>
        </p:nvSpPr>
        <p:spPr>
          <a:xfrm>
            <a:off x="1752009" y="3769895"/>
            <a:ext cx="1284268" cy="8021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aseline="-250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67581D5-42B3-871A-40C5-E16B9E1A685D}"/>
              </a:ext>
            </a:extLst>
          </p:cNvPr>
          <p:cNvSpPr/>
          <p:nvPr/>
        </p:nvSpPr>
        <p:spPr>
          <a:xfrm>
            <a:off x="1752009" y="5662862"/>
            <a:ext cx="1397590" cy="7594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aseline="-25000" dirty="0"/>
          </a:p>
        </p:txBody>
      </p:sp>
    </p:spTree>
    <p:extLst>
      <p:ext uri="{BB962C8B-B14F-4D97-AF65-F5344CB8AC3E}">
        <p14:creationId xmlns:p14="http://schemas.microsoft.com/office/powerpoint/2010/main" val="2504431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Training Strategy</a:t>
            </a:r>
            <a:endParaRPr lang="en-US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907797D-116C-6DC9-CB0E-6B6A8565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914"/>
          <a:stretch/>
        </p:blipFill>
        <p:spPr>
          <a:xfrm>
            <a:off x="1752009" y="2608978"/>
            <a:ext cx="1397591" cy="3825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ectangle: Rounded Corners 70">
            <a:extLst>
              <a:ext uri="{FF2B5EF4-FFF2-40B4-BE49-F238E27FC236}">
                <a16:creationId xmlns:a16="http://schemas.microsoft.com/office/drawing/2014/main" id="{7C384F6F-4D72-463B-2317-8BD5592CF31E}"/>
              </a:ext>
            </a:extLst>
          </p:cNvPr>
          <p:cNvSpPr/>
          <p:nvPr/>
        </p:nvSpPr>
        <p:spPr>
          <a:xfrm>
            <a:off x="838200" y="1283415"/>
            <a:ext cx="10510082" cy="1025208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egnaposto contenuto 21">
            <a:extLst>
              <a:ext uri="{FF2B5EF4-FFF2-40B4-BE49-F238E27FC236}">
                <a16:creationId xmlns:a16="http://schemas.microsoft.com/office/drawing/2014/main" id="{A7A89EB5-9905-5E31-90F3-B78FAF78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3498"/>
            <a:ext cx="10515600" cy="102520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We treat half-resolution crops as hard negative examples, as they differ from the full-scale ones only for a </a:t>
            </a:r>
            <a:r>
              <a:rPr lang="en-US" sz="2400" dirty="0" err="1"/>
              <a:t>downsampling</a:t>
            </a:r>
            <a:r>
              <a:rPr lang="en-US" sz="2400" dirty="0"/>
              <a:t> distortion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40422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Training Strategy</a:t>
            </a:r>
            <a:endParaRPr lang="en-US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907797D-116C-6DC9-CB0E-6B6A8565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51"/>
          <a:stretch/>
        </p:blipFill>
        <p:spPr>
          <a:xfrm>
            <a:off x="1752009" y="2608978"/>
            <a:ext cx="3375161" cy="3825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ectangle: Rounded Corners 70">
            <a:extLst>
              <a:ext uri="{FF2B5EF4-FFF2-40B4-BE49-F238E27FC236}">
                <a16:creationId xmlns:a16="http://schemas.microsoft.com/office/drawing/2014/main" id="{7C384F6F-4D72-463B-2317-8BD5592CF31E}"/>
              </a:ext>
            </a:extLst>
          </p:cNvPr>
          <p:cNvSpPr/>
          <p:nvPr/>
        </p:nvSpPr>
        <p:spPr>
          <a:xfrm>
            <a:off x="838200" y="1283415"/>
            <a:ext cx="10510082" cy="1025208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egnaposto contenuto 21">
            <a:extLst>
              <a:ext uri="{FF2B5EF4-FFF2-40B4-BE49-F238E27FC236}">
                <a16:creationId xmlns:a16="http://schemas.microsoft.com/office/drawing/2014/main" id="{A7A89EB5-9905-5E31-90F3-B78FAF78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3498"/>
            <a:ext cx="10515600" cy="102520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We treat half-resolution crops as hard negative examples, as they differ from the full-scale ones only for a </a:t>
            </a:r>
            <a:r>
              <a:rPr lang="en-US" sz="2400" dirty="0" err="1"/>
              <a:t>downsampling</a:t>
            </a:r>
            <a:r>
              <a:rPr lang="en-US" sz="2400" dirty="0"/>
              <a:t> distortion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54088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Training Strategy</a:t>
            </a:r>
            <a:endParaRPr lang="en-US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907797D-116C-6DC9-CB0E-6B6A8565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75"/>
          <a:stretch/>
        </p:blipFill>
        <p:spPr>
          <a:xfrm>
            <a:off x="1752009" y="2608978"/>
            <a:ext cx="5258391" cy="3825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ectangle: Rounded Corners 70">
            <a:extLst>
              <a:ext uri="{FF2B5EF4-FFF2-40B4-BE49-F238E27FC236}">
                <a16:creationId xmlns:a16="http://schemas.microsoft.com/office/drawing/2014/main" id="{7C384F6F-4D72-463B-2317-8BD5592CF31E}"/>
              </a:ext>
            </a:extLst>
          </p:cNvPr>
          <p:cNvSpPr/>
          <p:nvPr/>
        </p:nvSpPr>
        <p:spPr>
          <a:xfrm>
            <a:off x="838200" y="1283415"/>
            <a:ext cx="10510082" cy="1025208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egnaposto contenuto 21">
            <a:extLst>
              <a:ext uri="{FF2B5EF4-FFF2-40B4-BE49-F238E27FC236}">
                <a16:creationId xmlns:a16="http://schemas.microsoft.com/office/drawing/2014/main" id="{A7A89EB5-9905-5E31-90F3-B78FAF78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3498"/>
            <a:ext cx="10515600" cy="102520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We treat half-resolution crops as hard negative examples, as they differ from the full-scale ones only for a </a:t>
            </a:r>
            <a:r>
              <a:rPr lang="en-US" sz="2400" dirty="0" err="1"/>
              <a:t>downsampling</a:t>
            </a:r>
            <a:r>
              <a:rPr lang="en-US" sz="2400" dirty="0"/>
              <a:t> distortion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9324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Training Strategy</a:t>
            </a:r>
            <a:endParaRPr lang="en-US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907797D-116C-6DC9-CB0E-6B6A8565D96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009" y="2608978"/>
            <a:ext cx="8687981" cy="3825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ectangle: Rounded Corners 70">
            <a:extLst>
              <a:ext uri="{FF2B5EF4-FFF2-40B4-BE49-F238E27FC236}">
                <a16:creationId xmlns:a16="http://schemas.microsoft.com/office/drawing/2014/main" id="{7C384F6F-4D72-463B-2317-8BD5592CF31E}"/>
              </a:ext>
            </a:extLst>
          </p:cNvPr>
          <p:cNvSpPr/>
          <p:nvPr/>
        </p:nvSpPr>
        <p:spPr>
          <a:xfrm>
            <a:off x="838200" y="1283415"/>
            <a:ext cx="10510082" cy="1025208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egnaposto contenuto 21">
            <a:extLst>
              <a:ext uri="{FF2B5EF4-FFF2-40B4-BE49-F238E27FC236}">
                <a16:creationId xmlns:a16="http://schemas.microsoft.com/office/drawing/2014/main" id="{A7A89EB5-9905-5E31-90F3-B78FAF78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3498"/>
            <a:ext cx="10515600" cy="102520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We treat half-resolution crops as hard negative examples, as they differ from the full-scale ones only for a </a:t>
            </a:r>
            <a:r>
              <a:rPr lang="en-US" sz="2400" dirty="0" err="1"/>
              <a:t>downsampling</a:t>
            </a:r>
            <a:r>
              <a:rPr lang="en-US" sz="2400" dirty="0"/>
              <a:t> distortion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7624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Training Strategy</a:t>
            </a:r>
            <a:endParaRPr lang="en-US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907797D-116C-6DC9-CB0E-6B6A8565D96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009" y="2608978"/>
            <a:ext cx="8687981" cy="3825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ectangle: Rounded Corners 70">
            <a:extLst>
              <a:ext uri="{FF2B5EF4-FFF2-40B4-BE49-F238E27FC236}">
                <a16:creationId xmlns:a16="http://schemas.microsoft.com/office/drawing/2014/main" id="{7C384F6F-4D72-463B-2317-8BD5592CF31E}"/>
              </a:ext>
            </a:extLst>
          </p:cNvPr>
          <p:cNvSpPr/>
          <p:nvPr/>
        </p:nvSpPr>
        <p:spPr>
          <a:xfrm>
            <a:off x="838200" y="1283415"/>
            <a:ext cx="10510082" cy="1025208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egnaposto contenuto 21">
            <a:extLst>
              <a:ext uri="{FF2B5EF4-FFF2-40B4-BE49-F238E27FC236}">
                <a16:creationId xmlns:a16="http://schemas.microsoft.com/office/drawing/2014/main" id="{A7A89EB5-9905-5E31-90F3-B78FAF78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3498"/>
            <a:ext cx="10515600" cy="102520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We treat half-resolution crops as hard negative examples, as they differ from the full-scale ones only for a </a:t>
            </a:r>
            <a:r>
              <a:rPr lang="en-US" sz="2400" dirty="0" err="1"/>
              <a:t>downsampling</a:t>
            </a:r>
            <a:r>
              <a:rPr lang="en-US" sz="2400" dirty="0"/>
              <a:t> distortion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84F36870-E013-F1F6-956C-F47F87C94428}"/>
              </a:ext>
            </a:extLst>
          </p:cNvPr>
          <p:cNvCxnSpPr>
            <a:cxnSpLocks/>
          </p:cNvCxnSpPr>
          <p:nvPr/>
        </p:nvCxnSpPr>
        <p:spPr>
          <a:xfrm>
            <a:off x="4104861" y="2932043"/>
            <a:ext cx="310953" cy="199257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96DCE975-EAE1-5D37-EF91-2B72A308F396}"/>
              </a:ext>
            </a:extLst>
          </p:cNvPr>
          <p:cNvCxnSpPr>
            <a:cxnSpLocks/>
          </p:cNvCxnSpPr>
          <p:nvPr/>
        </p:nvCxnSpPr>
        <p:spPr>
          <a:xfrm flipH="1">
            <a:off x="5071796" y="3863008"/>
            <a:ext cx="292020" cy="189318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3CE5F5A6-EF8B-1298-EA8C-D17B87979AAD}"/>
              </a:ext>
            </a:extLst>
          </p:cNvPr>
          <p:cNvCxnSpPr>
            <a:cxnSpLocks/>
          </p:cNvCxnSpPr>
          <p:nvPr/>
        </p:nvCxnSpPr>
        <p:spPr>
          <a:xfrm>
            <a:off x="6013470" y="2932043"/>
            <a:ext cx="310953" cy="199257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02CD3FB2-5BA9-65F3-739C-2F17302BCC33}"/>
              </a:ext>
            </a:extLst>
          </p:cNvPr>
          <p:cNvCxnSpPr>
            <a:cxnSpLocks/>
          </p:cNvCxnSpPr>
          <p:nvPr/>
        </p:nvCxnSpPr>
        <p:spPr>
          <a:xfrm flipH="1">
            <a:off x="6980405" y="3863008"/>
            <a:ext cx="292020" cy="189318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416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0A5179E8-E1EE-6137-0282-56294478076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364" y="4045139"/>
            <a:ext cx="4413434" cy="23605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A13A679-AA6C-C4D5-D024-DCDC6F1A8D3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364" y="1333992"/>
            <a:ext cx="4413435" cy="23605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E4E8121C-EEFC-E084-90C8-F40D0A7C2E2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42" y="1332159"/>
            <a:ext cx="5257802" cy="50556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5583"/>
            <a:ext cx="10515600" cy="1325563"/>
          </a:xfrm>
        </p:spPr>
        <p:txBody>
          <a:bodyPr/>
          <a:lstStyle/>
          <a:p>
            <a:r>
              <a:rPr lang="it-IT" dirty="0" err="1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028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70">
            <a:extLst>
              <a:ext uri="{FF2B5EF4-FFF2-40B4-BE49-F238E27FC236}">
                <a16:creationId xmlns:a16="http://schemas.microsoft.com/office/drawing/2014/main" id="{7C3A8C90-CBEB-9626-9E36-12915808C9C7}"/>
              </a:ext>
            </a:extLst>
          </p:cNvPr>
          <p:cNvSpPr/>
          <p:nvPr/>
        </p:nvSpPr>
        <p:spPr>
          <a:xfrm>
            <a:off x="838200" y="1283415"/>
            <a:ext cx="10510082" cy="1025208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 err="1"/>
              <a:t>Results</a:t>
            </a:r>
            <a:endParaRPr lang="en-US" dirty="0"/>
          </a:p>
        </p:txBody>
      </p:sp>
      <p:pic>
        <p:nvPicPr>
          <p:cNvPr id="3" name="Immagine 2" descr="Immagine che contiene testo, Viso umano, vestiti, uomo&#10;&#10;Descrizione generata automaticamente">
            <a:extLst>
              <a:ext uri="{FF2B5EF4-FFF2-40B4-BE49-F238E27FC236}">
                <a16:creationId xmlns:a16="http://schemas.microsoft.com/office/drawing/2014/main" id="{A535F1F2-8774-F724-093E-CB7092520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2736404"/>
            <a:ext cx="4861561" cy="31243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Segnaposto contenuto 21">
            <a:extLst>
              <a:ext uri="{FF2B5EF4-FFF2-40B4-BE49-F238E27FC236}">
                <a16:creationId xmlns:a16="http://schemas.microsoft.com/office/drawing/2014/main" id="{E2E02423-6183-0B29-9D70-9DE5EB258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3498"/>
            <a:ext cx="10515600" cy="102520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ARNIQA demonstrates better robustness and generalization capabilities compared to competing methods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6B598853-4B1D-D5D9-CE3A-C84C0C880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750" y="2875497"/>
            <a:ext cx="5093532" cy="28135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6B8AA1E-A65A-4048-1858-7A62B067B285}"/>
              </a:ext>
            </a:extLst>
          </p:cNvPr>
          <p:cNvSpPr txBox="1"/>
          <p:nvPr/>
        </p:nvSpPr>
        <p:spPr>
          <a:xfrm>
            <a:off x="743363" y="6510710"/>
            <a:ext cx="88785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[5] Ma et al., “Group MAD Competition - A New methodology to Compare Objective Image Quality Models”, CVPR 2016</a:t>
            </a:r>
          </a:p>
        </p:txBody>
      </p:sp>
    </p:spTree>
    <p:extLst>
      <p:ext uri="{BB962C8B-B14F-4D97-AF65-F5344CB8AC3E}">
        <p14:creationId xmlns:p14="http://schemas.microsoft.com/office/powerpoint/2010/main" val="3043685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D7616AE-39F3-4708-F61B-FE0C139A3FCD}"/>
              </a:ext>
            </a:extLst>
          </p:cNvPr>
          <p:cNvSpPr/>
          <p:nvPr/>
        </p:nvSpPr>
        <p:spPr>
          <a:xfrm>
            <a:off x="604128" y="1504432"/>
            <a:ext cx="7091723" cy="4561877"/>
          </a:xfrm>
          <a:prstGeom prst="roundRect">
            <a:avLst>
              <a:gd name="adj" fmla="val 8362"/>
            </a:avLst>
          </a:prstGeom>
          <a:solidFill>
            <a:srgbClr val="425D6C"/>
          </a:solidFill>
          <a:ln>
            <a:solidFill>
              <a:schemeClr val="tx1"/>
            </a:solidFill>
          </a:ln>
          <a:effectLst>
            <a:outerShdw blurRad="88900" dist="190500" dir="2700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l" defTabSz="914400" rtl="0" eaLnBrk="1" fontAlgn="auto" latinLnBrk="0" hangingPunct="1">
              <a:spcBef>
                <a:spcPts val="1000"/>
              </a:spcBef>
              <a:spcAft>
                <a:spcPts val="1800"/>
              </a:spcAft>
              <a:buClrTx/>
              <a:buSzTx/>
              <a:tabLst/>
              <a:defRPr/>
            </a:pPr>
            <a:r>
              <a:rPr lang="en-US" sz="2400" b="0" i="0" dirty="0">
                <a:effectLst/>
              </a:rPr>
              <a:t>❌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Supervised methods are limited by their reliance on expensive manual data labeling</a:t>
            </a:r>
          </a:p>
          <a:p>
            <a:pPr marR="0" lvl="0" algn="l" defTabSz="914400" rtl="0" eaLnBrk="1" fontAlgn="auto" latinLnBrk="0" hangingPunct="1">
              <a:spcBef>
                <a:spcPts val="1000"/>
              </a:spcBef>
              <a:spcAft>
                <a:spcPts val="1800"/>
              </a:spcAft>
              <a:buClrTx/>
              <a:buSzTx/>
              <a:tabLst/>
              <a:defRPr/>
            </a:pPr>
            <a:r>
              <a:rPr lang="en-US" sz="2400" b="0" i="0" dirty="0">
                <a:effectLst/>
                <a:latin typeface="-apple-system"/>
              </a:rPr>
              <a:t>💡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ARNIQA models the image distortion manifold in a self-supervised manner by maximizing the similarity between the representations of different images</a:t>
            </a:r>
            <a:br>
              <a:rPr lang="en-US" sz="2400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degraded in the same way</a:t>
            </a:r>
          </a:p>
          <a:p>
            <a:pPr marR="0" lvl="0" algn="l" defTabSz="914400" rtl="0" eaLnBrk="1" fontAlgn="auto" latinLnBrk="0" hangingPunct="1">
              <a:spcBef>
                <a:spcPts val="1000"/>
              </a:spcBef>
              <a:spcAft>
                <a:spcPts val="1800"/>
              </a:spcAft>
              <a:buClrTx/>
              <a:buSzTx/>
              <a:tabLst/>
              <a:defRPr/>
            </a:pPr>
            <a:r>
              <a:rPr lang="en-US" sz="2400" b="0" i="0" dirty="0">
                <a:effectLst/>
                <a:latin typeface="-apple-system"/>
              </a:rPr>
              <a:t>📈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ARNIQA achieves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SotA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results with improved generalization capabilities and robustness </a:t>
            </a:r>
            <a:r>
              <a:rPr kumimoji="0" lang="en-US" sz="24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w.r.t.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competing methods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BA0809-05C4-E4F6-FFBA-F2ABACB3C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77C6DA2-ABC2-62DD-CDAF-B267D83E9840}"/>
              </a:ext>
            </a:extLst>
          </p:cNvPr>
          <p:cNvGrpSpPr/>
          <p:nvPr/>
        </p:nvGrpSpPr>
        <p:grpSpPr>
          <a:xfrm>
            <a:off x="7256542" y="1298863"/>
            <a:ext cx="4496022" cy="5006778"/>
            <a:chOff x="7553670" y="1895432"/>
            <a:chExt cx="4431323" cy="4812061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D99CFE3C-5F2F-785B-15F1-95948924FF6A}"/>
                </a:ext>
              </a:extLst>
            </p:cNvPr>
            <p:cNvSpPr/>
            <p:nvPr/>
          </p:nvSpPr>
          <p:spPr>
            <a:xfrm>
              <a:off x="7553670" y="1895432"/>
              <a:ext cx="4431323" cy="4812061"/>
            </a:xfrm>
            <a:prstGeom prst="roundRect">
              <a:avLst>
                <a:gd name="adj" fmla="val 2585"/>
              </a:avLst>
            </a:prstGeom>
            <a:solidFill>
              <a:srgbClr val="2A3342"/>
            </a:solidFill>
            <a:ln w="28575">
              <a:solidFill>
                <a:srgbClr val="FFED9F"/>
              </a:solidFill>
            </a:ln>
            <a:effectLst>
              <a:outerShdw blurRad="50800" dist="63500" dir="4200000" sx="102000" sy="102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28575">
                  <a:solidFill>
                    <a:srgbClr val="FFED9F"/>
                  </a:solidFill>
                </a:ln>
              </a:endParaRPr>
            </a:p>
          </p:txBody>
        </p:sp>
        <p:sp>
          <p:nvSpPr>
            <p:cNvPr id="6" name="Title 1" descr=" 4">
              <a:extLst>
                <a:ext uri="{FF2B5EF4-FFF2-40B4-BE49-F238E27FC236}">
                  <a16:creationId xmlns:a16="http://schemas.microsoft.com/office/drawing/2014/main" id="{2FAEA6D1-51B3-3824-901F-01DA53F18A52}"/>
                </a:ext>
              </a:extLst>
            </p:cNvPr>
            <p:cNvSpPr txBox="1">
              <a:spLocks/>
            </p:cNvSpPr>
            <p:nvPr/>
          </p:nvSpPr>
          <p:spPr>
            <a:xfrm>
              <a:off x="7704745" y="2005775"/>
              <a:ext cx="4280248" cy="63521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/>
                <a:t>Thanks for listening! </a:t>
              </a:r>
            </a:p>
          </p:txBody>
        </p:sp>
      </p:grpSp>
      <p:grpSp>
        <p:nvGrpSpPr>
          <p:cNvPr id="7" name="Group 9">
            <a:extLst>
              <a:ext uri="{FF2B5EF4-FFF2-40B4-BE49-F238E27FC236}">
                <a16:creationId xmlns:a16="http://schemas.microsoft.com/office/drawing/2014/main" id="{C9B2EECC-7F6F-4D7A-1B52-AD7CD1581902}"/>
              </a:ext>
            </a:extLst>
          </p:cNvPr>
          <p:cNvGrpSpPr/>
          <p:nvPr/>
        </p:nvGrpSpPr>
        <p:grpSpPr>
          <a:xfrm>
            <a:off x="9672145" y="3729600"/>
            <a:ext cx="1907253" cy="1433500"/>
            <a:chOff x="9452509" y="3611580"/>
            <a:chExt cx="1907253" cy="1433500"/>
          </a:xfrm>
        </p:grpSpPr>
        <p:pic>
          <p:nvPicPr>
            <p:cNvPr id="8" name="Picture 10">
              <a:extLst>
                <a:ext uri="{FF2B5EF4-FFF2-40B4-BE49-F238E27FC236}">
                  <a16:creationId xmlns:a16="http://schemas.microsoft.com/office/drawing/2014/main" id="{2F17EF94-637A-C535-BDC4-2E8A355B97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15202B"/>
                </a:clrFrom>
                <a:clrTo>
                  <a:srgbClr val="15202B">
                    <a:alpha val="0"/>
                  </a:srgbClr>
                </a:clrTo>
              </a:clrChange>
            </a:blip>
            <a:srcRect t="13363" b="9857"/>
            <a:stretch/>
          </p:blipFill>
          <p:spPr>
            <a:xfrm>
              <a:off x="9915727" y="3611580"/>
              <a:ext cx="980816" cy="980816"/>
            </a:xfrm>
            <a:prstGeom prst="ellipse">
              <a:avLst/>
            </a:prstGeom>
            <a:ln w="38100">
              <a:solidFill>
                <a:srgbClr val="FFED9F"/>
              </a:solidFill>
            </a:ln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9BAD190-CB7B-68B3-9A8E-4EDCCA6D8A52}"/>
                </a:ext>
              </a:extLst>
            </p:cNvPr>
            <p:cNvSpPr/>
            <p:nvPr/>
          </p:nvSpPr>
          <p:spPr>
            <a:xfrm>
              <a:off x="9452509" y="4675748"/>
              <a:ext cx="19072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Alberto Del Bimbo</a:t>
              </a:r>
            </a:p>
          </p:txBody>
        </p:sp>
      </p:grpSp>
      <p:sp>
        <p:nvSpPr>
          <p:cNvPr id="22" name="Rectangle 5">
            <a:extLst>
              <a:ext uri="{FF2B5EF4-FFF2-40B4-BE49-F238E27FC236}">
                <a16:creationId xmlns:a16="http://schemas.microsoft.com/office/drawing/2014/main" id="{E265FB18-AF04-72CC-6BE2-268573949621}"/>
              </a:ext>
            </a:extLst>
          </p:cNvPr>
          <p:cNvSpPr/>
          <p:nvPr/>
        </p:nvSpPr>
        <p:spPr>
          <a:xfrm>
            <a:off x="9748822" y="3235404"/>
            <a:ext cx="17538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Leonardo </a:t>
            </a:r>
            <a:r>
              <a:rPr lang="en-US" dirty="0" err="1"/>
              <a:t>Galteri</a:t>
            </a:r>
            <a:endParaRPr lang="en-US" dirty="0"/>
          </a:p>
        </p:txBody>
      </p: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766FE0E5-C6CD-FCBD-B352-6FF266D803E3}"/>
              </a:ext>
            </a:extLst>
          </p:cNvPr>
          <p:cNvGrpSpPr/>
          <p:nvPr/>
        </p:nvGrpSpPr>
        <p:grpSpPr>
          <a:xfrm>
            <a:off x="7702201" y="3729182"/>
            <a:ext cx="1461464" cy="1430347"/>
            <a:chOff x="6783676" y="3522581"/>
            <a:chExt cx="1461464" cy="1430347"/>
          </a:xfrm>
        </p:grpSpPr>
        <p:sp>
          <p:nvSpPr>
            <p:cNvPr id="25" name="Rectangle 8">
              <a:extLst>
                <a:ext uri="{FF2B5EF4-FFF2-40B4-BE49-F238E27FC236}">
                  <a16:creationId xmlns:a16="http://schemas.microsoft.com/office/drawing/2014/main" id="{7CBD11AA-2F4E-A7F3-3B4E-C41EEA376496}"/>
                </a:ext>
              </a:extLst>
            </p:cNvPr>
            <p:cNvSpPr/>
            <p:nvPr/>
          </p:nvSpPr>
          <p:spPr>
            <a:xfrm>
              <a:off x="6783676" y="4583596"/>
              <a:ext cx="146146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Marco </a:t>
              </a:r>
              <a:r>
                <a:rPr lang="en-US" dirty="0" err="1"/>
                <a:t>Bertini</a:t>
              </a:r>
              <a:endParaRPr lang="en-US" dirty="0"/>
            </a:p>
          </p:txBody>
        </p:sp>
        <p:pic>
          <p:nvPicPr>
            <p:cNvPr id="26" name="Immagine 25" descr="Immagine che contiene Viso umano, occhiali, persona, Fronte&#10;&#10;Descrizione generata automaticamente">
              <a:extLst>
                <a:ext uri="{FF2B5EF4-FFF2-40B4-BE49-F238E27FC236}">
                  <a16:creationId xmlns:a16="http://schemas.microsoft.com/office/drawing/2014/main" id="{ACFE2899-180A-66A0-E996-CEA8ACF81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4326" y="3522581"/>
              <a:ext cx="1046956" cy="1046956"/>
            </a:xfrm>
            <a:prstGeom prst="rect">
              <a:avLst/>
            </a:prstGeom>
          </p:spPr>
        </p:pic>
      </p:grpSp>
      <p:sp>
        <p:nvSpPr>
          <p:cNvPr id="30" name="Rectangle 9">
            <a:extLst>
              <a:ext uri="{FF2B5EF4-FFF2-40B4-BE49-F238E27FC236}">
                <a16:creationId xmlns:a16="http://schemas.microsoft.com/office/drawing/2014/main" id="{D682A46A-9675-F15D-7569-089301B895EA}"/>
              </a:ext>
            </a:extLst>
          </p:cNvPr>
          <p:cNvSpPr/>
          <p:nvPr/>
        </p:nvSpPr>
        <p:spPr>
          <a:xfrm>
            <a:off x="7256542" y="5261087"/>
            <a:ext cx="44960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[name].[surname]@unifi.it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D6EB8AB7-912D-7674-AB72-FEF87C222300}"/>
              </a:ext>
            </a:extLst>
          </p:cNvPr>
          <p:cNvSpPr txBox="1"/>
          <p:nvPr/>
        </p:nvSpPr>
        <p:spPr>
          <a:xfrm>
            <a:off x="7256541" y="5650085"/>
            <a:ext cx="4496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MICC – University of Florence, Italy</a:t>
            </a: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BE588B9C-81A5-24E7-144C-1B559A542DEA}"/>
              </a:ext>
            </a:extLst>
          </p:cNvPr>
          <p:cNvGrpSpPr/>
          <p:nvPr/>
        </p:nvGrpSpPr>
        <p:grpSpPr>
          <a:xfrm>
            <a:off x="7479307" y="2202807"/>
            <a:ext cx="1907253" cy="1401929"/>
            <a:chOff x="3860607" y="3522582"/>
            <a:chExt cx="1927398" cy="1401929"/>
          </a:xfrm>
        </p:grpSpPr>
        <p:sp>
          <p:nvSpPr>
            <p:cNvPr id="4" name="Rectangle 5">
              <a:extLst>
                <a:ext uri="{FF2B5EF4-FFF2-40B4-BE49-F238E27FC236}">
                  <a16:creationId xmlns:a16="http://schemas.microsoft.com/office/drawing/2014/main" id="{7AC05610-B6B7-308C-0BC8-9A48E59B46EB}"/>
                </a:ext>
              </a:extLst>
            </p:cNvPr>
            <p:cNvSpPr/>
            <p:nvPr/>
          </p:nvSpPr>
          <p:spPr>
            <a:xfrm>
              <a:off x="3860607" y="4555179"/>
              <a:ext cx="192739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Lorenzo Agnolucci</a:t>
              </a:r>
            </a:p>
          </p:txBody>
        </p:sp>
        <p:pic>
          <p:nvPicPr>
            <p:cNvPr id="5" name="Immagine 4" descr="Immagine che contiene Viso umano, Fronte, Mento, persona&#10;&#10;Descrizione generata automaticamente">
              <a:extLst>
                <a:ext uri="{FF2B5EF4-FFF2-40B4-BE49-F238E27FC236}">
                  <a16:creationId xmlns:a16="http://schemas.microsoft.com/office/drawing/2014/main" id="{A3E9BA0D-F972-BC79-2EAF-081BB2EB1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1430" y="3522582"/>
              <a:ext cx="1046955" cy="1046955"/>
            </a:xfrm>
            <a:prstGeom prst="rect">
              <a:avLst/>
            </a:prstGeom>
          </p:spPr>
        </p:pic>
      </p:grpSp>
      <p:pic>
        <p:nvPicPr>
          <p:cNvPr id="9" name="Immagine 8" descr="Immagine che contiene Viso umano, Barba umana, Fronte, barba e baffi&#10;&#10;Descrizione generata automaticamente">
            <a:extLst>
              <a:ext uri="{FF2B5EF4-FFF2-40B4-BE49-F238E27FC236}">
                <a16:creationId xmlns:a16="http://schemas.microsoft.com/office/drawing/2014/main" id="{3D073FD5-9270-6681-8FF5-CE72A28E8A0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8800" y="2203200"/>
            <a:ext cx="1047600" cy="104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7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No-Reference IQA (NR-IQA)</a:t>
            </a:r>
            <a:endParaRPr lang="en-US" dirty="0"/>
          </a:p>
        </p:txBody>
      </p:sp>
      <p:sp>
        <p:nvSpPr>
          <p:cNvPr id="6" name="Rectangle: Rounded Corners 70">
            <a:extLst>
              <a:ext uri="{FF2B5EF4-FFF2-40B4-BE49-F238E27FC236}">
                <a16:creationId xmlns:a16="http://schemas.microsoft.com/office/drawing/2014/main" id="{8D6BAFD5-A949-2486-FBB6-2D5C74FC7AC4}"/>
              </a:ext>
            </a:extLst>
          </p:cNvPr>
          <p:cNvSpPr/>
          <p:nvPr/>
        </p:nvSpPr>
        <p:spPr>
          <a:xfrm>
            <a:off x="838200" y="1283416"/>
            <a:ext cx="10510082" cy="1421684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egnaposto contenuto 21">
            <a:extLst>
              <a:ext uri="{FF2B5EF4-FFF2-40B4-BE49-F238E27FC236}">
                <a16:creationId xmlns:a16="http://schemas.microsoft.com/office/drawing/2014/main" id="{132E42F1-5EB7-4D84-8B97-1221EA91E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536"/>
            <a:ext cx="10515600" cy="132556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b="0" i="0" dirty="0">
                <a:solidFill>
                  <a:srgbClr val="D1D5DB"/>
                </a:solidFill>
                <a:effectLst/>
              </a:rPr>
              <a:t>🔍 </a:t>
            </a:r>
            <a:r>
              <a:rPr lang="en-US" sz="2400" dirty="0"/>
              <a:t>No-Reference Image Quality Assessment (</a:t>
            </a:r>
            <a:r>
              <a:rPr lang="en-US" sz="2400" b="1" dirty="0"/>
              <a:t>NR-IQA</a:t>
            </a:r>
            <a:r>
              <a:rPr lang="en-US" sz="2400" dirty="0"/>
              <a:t>) focuses on designing methods to measure image quality in alignment with human perception when a high-quality reference image is unavailable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4F5CCC0-4DBD-8510-E291-5CF453E726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516" y="3317240"/>
            <a:ext cx="9534968" cy="2707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3974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70">
            <a:extLst>
              <a:ext uri="{FF2B5EF4-FFF2-40B4-BE49-F238E27FC236}">
                <a16:creationId xmlns:a16="http://schemas.microsoft.com/office/drawing/2014/main" id="{21C5A164-FFFC-D850-D32F-96F38B4DC067}"/>
              </a:ext>
            </a:extLst>
          </p:cNvPr>
          <p:cNvSpPr/>
          <p:nvPr/>
        </p:nvSpPr>
        <p:spPr>
          <a:xfrm>
            <a:off x="838200" y="1342733"/>
            <a:ext cx="10510082" cy="4296067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9337B320-16C4-40D2-5B25-E4F55E38096C}"/>
              </a:ext>
            </a:extLst>
          </p:cNvPr>
          <p:cNvSpPr txBox="1">
            <a:spLocks/>
          </p:cNvSpPr>
          <p:nvPr/>
        </p:nvSpPr>
        <p:spPr>
          <a:xfrm>
            <a:off x="838200" y="1435100"/>
            <a:ext cx="10515600" cy="4444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dirty="0"/>
              <a:t>❌ </a:t>
            </a:r>
            <a:r>
              <a:rPr lang="en-US" sz="2400" dirty="0"/>
              <a:t>Supervised methods for NR-IQA require labeled datasets, which are expensive and time-consuming to obtain</a:t>
            </a:r>
          </a:p>
          <a:p>
            <a:pPr marL="0" indent="0">
              <a:lnSpc>
                <a:spcPct val="100000"/>
              </a:lnSpc>
              <a:spcBef>
                <a:spcPts val="3000"/>
              </a:spcBef>
              <a:buFont typeface="Arial" panose="020B0604020202020204" pitchFamily="34" charset="0"/>
              <a:buNone/>
            </a:pPr>
            <a:r>
              <a:rPr lang="en-US" dirty="0"/>
              <a:t>💡 Contributions</a:t>
            </a: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</a:pPr>
            <a:r>
              <a:rPr lang="en-US" sz="2400" dirty="0"/>
              <a:t>We propose </a:t>
            </a:r>
            <a:r>
              <a:rPr lang="en-US" sz="2400" b="1" dirty="0"/>
              <a:t>ARNIQA</a:t>
            </a:r>
            <a:r>
              <a:rPr lang="en-US" sz="2400" dirty="0"/>
              <a:t>, a self-supervised approach for NR-IQA that aims to learn the image distortion manifold by maximizing the similarity between the embeddings of different images degraded equally</a:t>
            </a: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</a:pPr>
            <a:r>
              <a:rPr lang="en-US" sz="2400" dirty="0"/>
              <a:t>We introduce an image degradation model that randomly assembles ordered sequences of distortions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 err="1"/>
              <a:t>Motivations</a:t>
            </a:r>
            <a:r>
              <a:rPr lang="it-IT" dirty="0"/>
              <a:t> and </a:t>
            </a:r>
            <a:r>
              <a:rPr lang="it-IT" dirty="0" err="1"/>
              <a:t>Contributions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14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Self-</a:t>
            </a:r>
            <a:r>
              <a:rPr lang="it-IT" dirty="0" err="1"/>
              <a:t>Supervised</a:t>
            </a:r>
            <a:r>
              <a:rPr lang="it-IT" dirty="0"/>
              <a:t> Learning for NR-IQA</a:t>
            </a:r>
            <a:endParaRPr lang="en-US" dirty="0"/>
          </a:p>
        </p:txBody>
      </p:sp>
      <p:sp>
        <p:nvSpPr>
          <p:cNvPr id="6" name="Segnaposto contenuto 21">
            <a:extLst>
              <a:ext uri="{FF2B5EF4-FFF2-40B4-BE49-F238E27FC236}">
                <a16:creationId xmlns:a16="http://schemas.microsoft.com/office/drawing/2014/main" id="{473261DB-A9DB-96CB-3352-F52DE9E15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919" y="1283415"/>
            <a:ext cx="5257800" cy="79938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  <a:tabLst>
                <a:tab pos="4219575" algn="l"/>
              </a:tabLst>
            </a:pPr>
            <a:r>
              <a:rPr lang="en-US" sz="2400" dirty="0"/>
              <a:t>Self-supervised methods [1, 2] for NR-IQA involve 2 steps: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F5EEC8A-378C-7FD0-C856-6ED4D1D02CEE}"/>
              </a:ext>
            </a:extLst>
          </p:cNvPr>
          <p:cNvSpPr txBox="1"/>
          <p:nvPr/>
        </p:nvSpPr>
        <p:spPr>
          <a:xfrm>
            <a:off x="310919" y="6287888"/>
            <a:ext cx="10022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[1] </a:t>
            </a:r>
            <a:r>
              <a:rPr lang="en-US" sz="1400" dirty="0" err="1"/>
              <a:t>Madhusudana</a:t>
            </a:r>
            <a:r>
              <a:rPr lang="en-US" sz="1400" dirty="0"/>
              <a:t> et al., “Image Quality Assessment Using Contrastive Learning”, TIP 2022</a:t>
            </a:r>
          </a:p>
          <a:p>
            <a:r>
              <a:rPr lang="en-US" sz="1400" dirty="0"/>
              <a:t>[2] Saha et al., “Re-IQA: Unsupervised Learning for Image Quality Assessment in the Wild”, CVPR 2023</a:t>
            </a:r>
          </a:p>
        </p:txBody>
      </p:sp>
    </p:spTree>
    <p:extLst>
      <p:ext uri="{BB962C8B-B14F-4D97-AF65-F5344CB8AC3E}">
        <p14:creationId xmlns:p14="http://schemas.microsoft.com/office/powerpoint/2010/main" val="1046767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Self-</a:t>
            </a:r>
            <a:r>
              <a:rPr lang="it-IT" dirty="0" err="1"/>
              <a:t>Supervised</a:t>
            </a:r>
            <a:r>
              <a:rPr lang="it-IT" dirty="0"/>
              <a:t> Learning for NR-IQA</a:t>
            </a:r>
            <a:endParaRPr lang="en-US" dirty="0"/>
          </a:p>
        </p:txBody>
      </p:sp>
      <p:sp>
        <p:nvSpPr>
          <p:cNvPr id="6" name="Segnaposto contenuto 21">
            <a:extLst>
              <a:ext uri="{FF2B5EF4-FFF2-40B4-BE49-F238E27FC236}">
                <a16:creationId xmlns:a16="http://schemas.microsoft.com/office/drawing/2014/main" id="{473261DB-A9DB-96CB-3352-F52DE9E15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919" y="1283415"/>
            <a:ext cx="5257800" cy="79938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  <a:tabLst>
                <a:tab pos="4219575" algn="l"/>
              </a:tabLst>
            </a:pPr>
            <a:r>
              <a:rPr lang="en-US" sz="2400" dirty="0"/>
              <a:t>Self-supervised methods [1, 2] for NR-IQA involve 2 steps: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  <p:sp>
        <p:nvSpPr>
          <p:cNvPr id="9" name="Rectangle: Rounded Corners 185">
            <a:extLst>
              <a:ext uri="{FF2B5EF4-FFF2-40B4-BE49-F238E27FC236}">
                <a16:creationId xmlns:a16="http://schemas.microsoft.com/office/drawing/2014/main" id="{3CE55183-DEB2-4DFB-6976-8CE48703E420}"/>
              </a:ext>
            </a:extLst>
          </p:cNvPr>
          <p:cNvSpPr/>
          <p:nvPr/>
        </p:nvSpPr>
        <p:spPr>
          <a:xfrm>
            <a:off x="405301" y="2222902"/>
            <a:ext cx="4978975" cy="1434698"/>
          </a:xfrm>
          <a:prstGeom prst="roundRect">
            <a:avLst>
              <a:gd name="adj" fmla="val 6976"/>
            </a:avLst>
          </a:prstGeom>
          <a:solidFill>
            <a:srgbClr val="425D6C"/>
          </a:solidFill>
          <a:ln>
            <a:solidFill>
              <a:schemeClr val="tx1"/>
            </a:solidFill>
          </a:ln>
          <a:effectLst>
            <a:outerShdw blurRad="88900" dist="190500" dir="2700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  <a:defRPr/>
            </a:pPr>
            <a:r>
              <a:rPr lang="en-US" sz="2400" dirty="0">
                <a:solidFill>
                  <a:srgbClr val="FFED9F"/>
                </a:solidFill>
                <a:latin typeface="Open Sans" panose="020B0606030504020204"/>
              </a:rPr>
              <a:t>Step 1: </a:t>
            </a:r>
            <a:r>
              <a:rPr lang="en-US" sz="2400" dirty="0">
                <a:latin typeface="Open Sans" panose="020B0606030504020204"/>
              </a:rPr>
              <a:t>Encoder pre-training using synthetically degraded unlabeled images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E048A3A-C960-E4CD-4A08-CB626C3F3D6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958"/>
          <a:stretch/>
        </p:blipFill>
        <p:spPr>
          <a:xfrm>
            <a:off x="5911557" y="1325563"/>
            <a:ext cx="5871813" cy="1956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903B859-01D1-48A9-7B72-5BFA187B448E}"/>
              </a:ext>
            </a:extLst>
          </p:cNvPr>
          <p:cNvSpPr txBox="1"/>
          <p:nvPr/>
        </p:nvSpPr>
        <p:spPr>
          <a:xfrm>
            <a:off x="310919" y="6287888"/>
            <a:ext cx="10022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[1] </a:t>
            </a:r>
            <a:r>
              <a:rPr lang="en-US" sz="1400" dirty="0" err="1"/>
              <a:t>Madhusudana</a:t>
            </a:r>
            <a:r>
              <a:rPr lang="en-US" sz="1400" dirty="0"/>
              <a:t> et al., “Image Quality Assessment Using Contrastive Learning”, TIP 2022</a:t>
            </a:r>
          </a:p>
          <a:p>
            <a:r>
              <a:rPr lang="en-US" sz="1400" dirty="0"/>
              <a:t>[2] Saha et al., “Re-IQA: Unsupervised Learning for Image Quality Assessment in the Wild”, CVPR 2023</a:t>
            </a:r>
          </a:p>
        </p:txBody>
      </p:sp>
    </p:spTree>
    <p:extLst>
      <p:ext uri="{BB962C8B-B14F-4D97-AF65-F5344CB8AC3E}">
        <p14:creationId xmlns:p14="http://schemas.microsoft.com/office/powerpoint/2010/main" val="1177137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Self-</a:t>
            </a:r>
            <a:r>
              <a:rPr lang="it-IT" dirty="0" err="1"/>
              <a:t>Supervised</a:t>
            </a:r>
            <a:r>
              <a:rPr lang="it-IT" dirty="0"/>
              <a:t> Learning for NR-IQA</a:t>
            </a:r>
            <a:endParaRPr lang="en-US" dirty="0"/>
          </a:p>
        </p:txBody>
      </p:sp>
      <p:sp>
        <p:nvSpPr>
          <p:cNvPr id="6" name="Segnaposto contenuto 21">
            <a:extLst>
              <a:ext uri="{FF2B5EF4-FFF2-40B4-BE49-F238E27FC236}">
                <a16:creationId xmlns:a16="http://schemas.microsoft.com/office/drawing/2014/main" id="{473261DB-A9DB-96CB-3352-F52DE9E15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919" y="1283415"/>
            <a:ext cx="5257800" cy="79938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  <a:tabLst>
                <a:tab pos="4219575" algn="l"/>
              </a:tabLst>
            </a:pPr>
            <a:r>
              <a:rPr lang="en-US" sz="2400" dirty="0"/>
              <a:t>Self-supervised methods [1, 2] for NR-IQA involve 2 steps: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6C8BDA1-4AFD-353F-31F3-3D4F50D02E0B}"/>
              </a:ext>
            </a:extLst>
          </p:cNvPr>
          <p:cNvSpPr txBox="1"/>
          <p:nvPr/>
        </p:nvSpPr>
        <p:spPr>
          <a:xfrm>
            <a:off x="310919" y="6287888"/>
            <a:ext cx="10022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[1] </a:t>
            </a:r>
            <a:r>
              <a:rPr lang="en-US" sz="1400" dirty="0" err="1"/>
              <a:t>Madhusudana</a:t>
            </a:r>
            <a:r>
              <a:rPr lang="en-US" sz="1400" dirty="0"/>
              <a:t> et al., “Image Quality Assessment Using Contrastive Learning”, TIP 2022</a:t>
            </a:r>
          </a:p>
          <a:p>
            <a:r>
              <a:rPr lang="en-US" sz="1400" dirty="0"/>
              <a:t>[2] Saha et al., “Re-IQA: Unsupervised Learning for Image Quality Assessment in the Wild”, CVPR 2023</a:t>
            </a:r>
          </a:p>
        </p:txBody>
      </p:sp>
      <p:sp>
        <p:nvSpPr>
          <p:cNvPr id="9" name="Rectangle: Rounded Corners 185">
            <a:extLst>
              <a:ext uri="{FF2B5EF4-FFF2-40B4-BE49-F238E27FC236}">
                <a16:creationId xmlns:a16="http://schemas.microsoft.com/office/drawing/2014/main" id="{3CE55183-DEB2-4DFB-6976-8CE48703E420}"/>
              </a:ext>
            </a:extLst>
          </p:cNvPr>
          <p:cNvSpPr/>
          <p:nvPr/>
        </p:nvSpPr>
        <p:spPr>
          <a:xfrm>
            <a:off x="405301" y="2222902"/>
            <a:ext cx="4978975" cy="1434698"/>
          </a:xfrm>
          <a:prstGeom prst="roundRect">
            <a:avLst>
              <a:gd name="adj" fmla="val 6976"/>
            </a:avLst>
          </a:prstGeom>
          <a:solidFill>
            <a:srgbClr val="425D6C"/>
          </a:solidFill>
          <a:ln>
            <a:solidFill>
              <a:schemeClr val="tx1"/>
            </a:solidFill>
          </a:ln>
          <a:effectLst>
            <a:outerShdw blurRad="88900" dist="190500" dir="2700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  <a:defRPr/>
            </a:pPr>
            <a:r>
              <a:rPr lang="en-US" sz="2400" dirty="0">
                <a:solidFill>
                  <a:srgbClr val="FFED9F"/>
                </a:solidFill>
                <a:latin typeface="Open Sans" panose="020B0606030504020204"/>
              </a:rPr>
              <a:t>Step 1: </a:t>
            </a:r>
            <a:r>
              <a:rPr lang="en-US" sz="2400" dirty="0">
                <a:latin typeface="Open Sans" panose="020B0606030504020204"/>
              </a:rPr>
              <a:t>Encoder pre-training using synthetically degraded unlabeled images</a:t>
            </a:r>
          </a:p>
        </p:txBody>
      </p:sp>
      <p:sp>
        <p:nvSpPr>
          <p:cNvPr id="10" name="Rectangle: Rounded Corners 185">
            <a:extLst>
              <a:ext uri="{FF2B5EF4-FFF2-40B4-BE49-F238E27FC236}">
                <a16:creationId xmlns:a16="http://schemas.microsoft.com/office/drawing/2014/main" id="{408E583B-2E25-7463-8F43-2D19F21D0A7B}"/>
              </a:ext>
            </a:extLst>
          </p:cNvPr>
          <p:cNvSpPr/>
          <p:nvPr/>
        </p:nvSpPr>
        <p:spPr>
          <a:xfrm>
            <a:off x="407988" y="4140626"/>
            <a:ext cx="4978975" cy="1163504"/>
          </a:xfrm>
          <a:prstGeom prst="roundRect">
            <a:avLst>
              <a:gd name="adj" fmla="val 6976"/>
            </a:avLst>
          </a:prstGeom>
          <a:solidFill>
            <a:srgbClr val="425D6C"/>
          </a:solidFill>
          <a:ln>
            <a:solidFill>
              <a:schemeClr val="tx1"/>
            </a:solidFill>
          </a:ln>
          <a:effectLst>
            <a:outerShdw blurRad="88900" dist="190500" dir="2700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  <a:defRPr/>
            </a:pPr>
            <a:r>
              <a:rPr lang="en-US" sz="2400" dirty="0">
                <a:solidFill>
                  <a:srgbClr val="FFED9F"/>
                </a:solidFill>
                <a:latin typeface="Open Sans" panose="020B0606030504020204"/>
              </a:rPr>
              <a:t>Step 2: </a:t>
            </a:r>
            <a:r>
              <a:rPr lang="en-US" sz="2400" dirty="0">
                <a:latin typeface="Open Sans" panose="020B0606030504020204"/>
              </a:rPr>
              <a:t>Dataset-specific linear regressor training using the MOS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E048A3A-C960-E4CD-4A08-CB626C3F3D6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557" y="1325563"/>
            <a:ext cx="5871813" cy="39902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2200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Image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Manifold</a:t>
            </a:r>
            <a:endParaRPr lang="en-US" dirty="0"/>
          </a:p>
        </p:txBody>
      </p:sp>
      <p:sp>
        <p:nvSpPr>
          <p:cNvPr id="5" name="Rectangle: Rounded Corners 70">
            <a:extLst>
              <a:ext uri="{FF2B5EF4-FFF2-40B4-BE49-F238E27FC236}">
                <a16:creationId xmlns:a16="http://schemas.microsoft.com/office/drawing/2014/main" id="{BEEC6B7A-A435-709E-F675-F4FB603FA75D}"/>
              </a:ext>
            </a:extLst>
          </p:cNvPr>
          <p:cNvSpPr/>
          <p:nvPr/>
        </p:nvSpPr>
        <p:spPr>
          <a:xfrm>
            <a:off x="407988" y="1450816"/>
            <a:ext cx="5357812" cy="4111784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egnaposto contenuto 21">
            <a:extLst>
              <a:ext uri="{FF2B5EF4-FFF2-40B4-BE49-F238E27FC236}">
                <a16:creationId xmlns:a16="http://schemas.microsoft.com/office/drawing/2014/main" id="{473261DB-A9DB-96CB-3352-F52DE9E15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987" y="1593293"/>
            <a:ext cx="5357813" cy="389310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</a:pPr>
            <a:r>
              <a:rPr lang="en-US" sz="2400" dirty="0">
                <a:latin typeface="Open Sans" panose="020B0606030504020204"/>
                <a:ea typeface="+mn-ea"/>
                <a:cs typeface="+mn-cs"/>
              </a:rPr>
              <a:t>The </a:t>
            </a:r>
            <a:r>
              <a:rPr lang="en-US" sz="2400" b="1" dirty="0">
                <a:latin typeface="Open Sans" panose="020B0606030504020204"/>
                <a:ea typeface="+mn-ea"/>
                <a:cs typeface="+mn-cs"/>
              </a:rPr>
              <a:t>image distortion manifold </a:t>
            </a:r>
            <a:r>
              <a:rPr lang="en-US" sz="2400" dirty="0">
                <a:latin typeface="Open Sans" panose="020B0606030504020204"/>
                <a:ea typeface="+mn-ea"/>
                <a:cs typeface="+mn-cs"/>
              </a:rPr>
              <a:t>[3] is the continuous space of all the possible degradations to which an image can be subjected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</a:pPr>
            <a:r>
              <a:rPr lang="en-US" sz="2400" dirty="0"/>
              <a:t>Different regions along this manifold represent various types and degrees of degradation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</a:pPr>
            <a:r>
              <a:rPr lang="en-US" sz="2400" dirty="0"/>
              <a:t>The image distortion manifold represents image quality in an intrinsic manner [3]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56B8268-BE74-72FE-B7A8-6E1FE435A6BD}"/>
              </a:ext>
            </a:extLst>
          </p:cNvPr>
          <p:cNvSpPr txBox="1"/>
          <p:nvPr/>
        </p:nvSpPr>
        <p:spPr>
          <a:xfrm>
            <a:off x="299654" y="6505129"/>
            <a:ext cx="11771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[3] Su et al., “From Distortion Manifold to Perceptual Quality: a Data Efficient Blind Image Quality Assessment Approach”, Pattern Recognition 2023</a:t>
            </a:r>
          </a:p>
        </p:txBody>
      </p:sp>
      <p:pic>
        <p:nvPicPr>
          <p:cNvPr id="18" name="Immagine 17" descr="Immagine che contiene testo, schermata, arte, grafica&#10;&#10;Descrizione generata automaticamente">
            <a:extLst>
              <a:ext uri="{FF2B5EF4-FFF2-40B4-BE49-F238E27FC236}">
                <a16:creationId xmlns:a16="http://schemas.microsoft.com/office/drawing/2014/main" id="{CC1B2CC5-DB3C-E324-6E24-5402C9865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298" y="1450816"/>
            <a:ext cx="5320715" cy="42332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0526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Idea</a:t>
            </a:r>
            <a:endParaRPr lang="en-US" dirty="0"/>
          </a:p>
        </p:txBody>
      </p:sp>
      <p:sp>
        <p:nvSpPr>
          <p:cNvPr id="5" name="Rectangle: Rounded Corners 70">
            <a:extLst>
              <a:ext uri="{FF2B5EF4-FFF2-40B4-BE49-F238E27FC236}">
                <a16:creationId xmlns:a16="http://schemas.microsoft.com/office/drawing/2014/main" id="{BEEC6B7A-A435-709E-F675-F4FB603FA75D}"/>
              </a:ext>
            </a:extLst>
          </p:cNvPr>
          <p:cNvSpPr/>
          <p:nvPr/>
        </p:nvSpPr>
        <p:spPr>
          <a:xfrm>
            <a:off x="838200" y="1283415"/>
            <a:ext cx="10510082" cy="1736009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37FF52A-1A70-F846-D81F-DB95F6789B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60"/>
          <a:stretch/>
        </p:blipFill>
        <p:spPr>
          <a:xfrm>
            <a:off x="3526510" y="3239663"/>
            <a:ext cx="1949730" cy="33854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Segnaposto contenuto 21">
            <a:extLst>
              <a:ext uri="{FF2B5EF4-FFF2-40B4-BE49-F238E27FC236}">
                <a16:creationId xmlns:a16="http://schemas.microsoft.com/office/drawing/2014/main" id="{EAA76DFB-4D64-B67F-18C6-693013CA6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3415"/>
            <a:ext cx="10515600" cy="214558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n-US" sz="2400" dirty="0"/>
              <a:t>Maximize the similarity between the embeddings of two patches with: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sz="2400" dirty="0"/>
              <a:t>State of the Art: </a:t>
            </a:r>
            <a:r>
              <a:rPr lang="en-US" sz="2400" b="1" dirty="0">
                <a:solidFill>
                  <a:srgbClr val="FFED9F"/>
                </a:solidFill>
              </a:rPr>
              <a:t>similar</a:t>
            </a:r>
            <a:r>
              <a:rPr lang="en-US" sz="2400" dirty="0"/>
              <a:t> content / </a:t>
            </a:r>
            <a:r>
              <a:rPr lang="en-US" sz="2400" b="1" dirty="0">
                <a:solidFill>
                  <a:srgbClr val="FFED9F"/>
                </a:solidFill>
              </a:rPr>
              <a:t>same</a:t>
            </a:r>
            <a:r>
              <a:rPr lang="en-US" sz="2400" dirty="0"/>
              <a:t> distortion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sz="2400" dirty="0"/>
              <a:t>ARNIQA: </a:t>
            </a:r>
            <a:r>
              <a:rPr lang="en-US" sz="2400" b="1" dirty="0">
                <a:solidFill>
                  <a:srgbClr val="FFED9F"/>
                </a:solidFill>
              </a:rPr>
              <a:t>different</a:t>
            </a:r>
            <a:r>
              <a:rPr lang="en-US" sz="2400" dirty="0"/>
              <a:t> content / </a:t>
            </a:r>
            <a:r>
              <a:rPr lang="en-US" sz="2400" b="1" dirty="0">
                <a:solidFill>
                  <a:srgbClr val="FFED9F"/>
                </a:solidFill>
              </a:rPr>
              <a:t>same</a:t>
            </a:r>
            <a:r>
              <a:rPr lang="en-US" sz="2400" dirty="0"/>
              <a:t> distortion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A92264DD-2AE1-B2F3-70EB-CCBC5E975217}"/>
              </a:ext>
            </a:extLst>
          </p:cNvPr>
          <p:cNvSpPr/>
          <p:nvPr/>
        </p:nvSpPr>
        <p:spPr>
          <a:xfrm>
            <a:off x="843718" y="2316480"/>
            <a:ext cx="6863080" cy="702944"/>
          </a:xfrm>
          <a:prstGeom prst="rect">
            <a:avLst/>
          </a:prstGeom>
          <a:solidFill>
            <a:srgbClr val="364C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1077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B0B63-7516-C67A-2E48-2F37873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it-IT" dirty="0"/>
              <a:t>Idea</a:t>
            </a:r>
            <a:endParaRPr lang="en-US" dirty="0"/>
          </a:p>
        </p:txBody>
      </p:sp>
      <p:sp>
        <p:nvSpPr>
          <p:cNvPr id="5" name="Rectangle: Rounded Corners 70">
            <a:extLst>
              <a:ext uri="{FF2B5EF4-FFF2-40B4-BE49-F238E27FC236}">
                <a16:creationId xmlns:a16="http://schemas.microsoft.com/office/drawing/2014/main" id="{BEEC6B7A-A435-709E-F675-F4FB603FA75D}"/>
              </a:ext>
            </a:extLst>
          </p:cNvPr>
          <p:cNvSpPr/>
          <p:nvPr/>
        </p:nvSpPr>
        <p:spPr>
          <a:xfrm>
            <a:off x="838200" y="1283415"/>
            <a:ext cx="10510082" cy="1736009"/>
          </a:xfrm>
          <a:prstGeom prst="roundRect">
            <a:avLst>
              <a:gd name="adj" fmla="val 4148"/>
            </a:avLst>
          </a:prstGeom>
          <a:solidFill>
            <a:srgbClr val="364C58"/>
          </a:solidFill>
          <a:ln>
            <a:noFill/>
          </a:ln>
          <a:effectLst>
            <a:outerShdw blurRad="38100" dist="38100" dir="4800000" sx="101000" sy="101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egnaposto contenuto 21">
            <a:extLst>
              <a:ext uri="{FF2B5EF4-FFF2-40B4-BE49-F238E27FC236}">
                <a16:creationId xmlns:a16="http://schemas.microsoft.com/office/drawing/2014/main" id="{473261DB-A9DB-96CB-3352-F52DE9E15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3415"/>
            <a:ext cx="10515600" cy="214558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n-US" sz="2400" dirty="0"/>
              <a:t>Maximize the similarity between the embeddings of two patches with: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sz="2400" dirty="0"/>
              <a:t>State of the Art: </a:t>
            </a:r>
            <a:r>
              <a:rPr lang="en-US" sz="2400" b="1" dirty="0">
                <a:solidFill>
                  <a:srgbClr val="FFED9F"/>
                </a:solidFill>
              </a:rPr>
              <a:t>similar</a:t>
            </a:r>
            <a:r>
              <a:rPr lang="en-US" sz="2400" dirty="0"/>
              <a:t> content / </a:t>
            </a:r>
            <a:r>
              <a:rPr lang="en-US" sz="2400" b="1" dirty="0">
                <a:solidFill>
                  <a:srgbClr val="FFED9F"/>
                </a:solidFill>
              </a:rPr>
              <a:t>same</a:t>
            </a:r>
            <a:r>
              <a:rPr lang="en-US" sz="2400" dirty="0"/>
              <a:t> distortion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sz="2400" dirty="0"/>
              <a:t>ARNIQA: </a:t>
            </a:r>
            <a:r>
              <a:rPr lang="en-US" sz="2400" b="1" dirty="0">
                <a:solidFill>
                  <a:srgbClr val="FFED9F"/>
                </a:solidFill>
              </a:rPr>
              <a:t>different</a:t>
            </a:r>
            <a:r>
              <a:rPr lang="en-US" sz="2400" dirty="0"/>
              <a:t> content / </a:t>
            </a:r>
            <a:r>
              <a:rPr lang="en-US" sz="2400" b="1" dirty="0">
                <a:solidFill>
                  <a:srgbClr val="FFED9F"/>
                </a:solidFill>
              </a:rPr>
              <a:t>same</a:t>
            </a:r>
            <a:r>
              <a:rPr lang="en-US" sz="2400" dirty="0"/>
              <a:t> distortion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37FF52A-1A70-F846-D81F-DB95F6789B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510" y="3239663"/>
            <a:ext cx="5138980" cy="33854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5632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7291C28-BCCA-4D09-82CD-8295F9D9DDDB}">
  <we:reference id="wa200000113" version="1.0.0.0" store="en-US" storeType="OMEX"/>
  <we:alternateReferences>
    <we:reference id="wa200000113" version="1.0.0.0" store="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6b751f4-3d7e-4be8-bd57-c03ffdd886ab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158787AE79ED74DB3AD2373FECCD9FC" ma:contentTypeVersion="4" ma:contentTypeDescription="Create a new document." ma:contentTypeScope="" ma:versionID="fbe059df2440cc625597a1f26dcb7cd3">
  <xsd:schema xmlns:xsd="http://www.w3.org/2001/XMLSchema" xmlns:xs="http://www.w3.org/2001/XMLSchema" xmlns:p="http://schemas.microsoft.com/office/2006/metadata/properties" xmlns:ns3="c6b751f4-3d7e-4be8-bd57-c03ffdd886ab" targetNamespace="http://schemas.microsoft.com/office/2006/metadata/properties" ma:root="true" ma:fieldsID="801b0024974520654aa7000dd7a61639" ns3:_="">
    <xsd:import namespace="c6b751f4-3d7e-4be8-bd57-c03ffdd886a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b751f4-3d7e-4be8-bd57-c03ffdd886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826D9BC-997F-4B5E-8B7E-E39F27EA10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D3DA65B-BC6D-410E-BB84-200CEFD295BF}">
  <ds:schemaRefs>
    <ds:schemaRef ds:uri="http://purl.org/dc/dcmitype/"/>
    <ds:schemaRef ds:uri="http://schemas.microsoft.com/office/2006/documentManagement/types"/>
    <ds:schemaRef ds:uri="c6b751f4-3d7e-4be8-bd57-c03ffdd886ab"/>
    <ds:schemaRef ds:uri="http://purl.org/dc/terms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956C100-177C-4E05-9A5B-4FF7CB35B9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b751f4-3d7e-4be8-bd57-c03ffdd886a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9077</TotalTime>
  <Words>3260</Words>
  <Application>Microsoft Office PowerPoint</Application>
  <PresentationFormat>Widescreen</PresentationFormat>
  <Paragraphs>110</Paragraphs>
  <Slides>19</Slides>
  <Notes>19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5" baseType="lpstr">
      <vt:lpstr>-apple-system</vt:lpstr>
      <vt:lpstr>Arial</vt:lpstr>
      <vt:lpstr>Calibri</vt:lpstr>
      <vt:lpstr>Calibri Light</vt:lpstr>
      <vt:lpstr>Open Sans</vt:lpstr>
      <vt:lpstr>Office Theme</vt:lpstr>
      <vt:lpstr>ARNIQA: Learning Distortion Manifold for Image Quality Assessment</vt:lpstr>
      <vt:lpstr>No-Reference IQA (NR-IQA)</vt:lpstr>
      <vt:lpstr>Motivations and Contributions</vt:lpstr>
      <vt:lpstr>Self-Supervised Learning for NR-IQA</vt:lpstr>
      <vt:lpstr>Self-Supervised Learning for NR-IQA</vt:lpstr>
      <vt:lpstr>Self-Supervised Learning for NR-IQA</vt:lpstr>
      <vt:lpstr>Image Distortion Manifold</vt:lpstr>
      <vt:lpstr>Idea</vt:lpstr>
      <vt:lpstr>Idea</vt:lpstr>
      <vt:lpstr>Image Degradation Model</vt:lpstr>
      <vt:lpstr>Training Strategy</vt:lpstr>
      <vt:lpstr>Training Strategy</vt:lpstr>
      <vt:lpstr>Training Strategy</vt:lpstr>
      <vt:lpstr>Training Strategy</vt:lpstr>
      <vt:lpstr>Training Strategy</vt:lpstr>
      <vt:lpstr>Training Strategy</vt:lpstr>
      <vt:lpstr>Results</vt:lpstr>
      <vt:lpstr>Results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ARNIQA: Learning Distortion Manifold for Image Quality Assessment</dc:title>
  <dc:creator/>
  <cp:lastModifiedBy>Lorenzo Agnolucci</cp:lastModifiedBy>
  <cp:revision>9</cp:revision>
  <dcterms:created xsi:type="dcterms:W3CDTF">2023-06-01T06:55:01Z</dcterms:created>
  <dcterms:modified xsi:type="dcterms:W3CDTF">2024-01-22T05:52:13Z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0x010100C158787AE79ED74DB3AD2373FECCD9FC</vt:lpwstr>
  </property>
</Properties>
</file>

<file path=docProps/thumbnail.jpeg>
</file>